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264" r:id="rId4"/>
    <p:sldId id="290" r:id="rId5"/>
    <p:sldId id="287" r:id="rId6"/>
    <p:sldId id="294" r:id="rId7"/>
    <p:sldId id="298" r:id="rId8"/>
    <p:sldId id="306" r:id="rId9"/>
    <p:sldId id="278" r:id="rId10"/>
    <p:sldId id="303" r:id="rId11"/>
    <p:sldId id="304" r:id="rId12"/>
    <p:sldId id="280" r:id="rId13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1A6"/>
    <a:srgbClr val="7A0000"/>
    <a:srgbClr val="3D8C41"/>
    <a:srgbClr val="AF666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558447895051503E-3"/>
                  <c:y val="9.58702204071464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19567025114748E-2"/>
                      <c:h val="4.968474172600366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7383701128830179E-16"/>
                  <c:y val="4.7935110203573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0.12390993018901036</c:v>
                </c:pt>
                <c:pt idx="1">
                  <c:v>0.37557457886123263</c:v>
                </c:pt>
                <c:pt idx="2">
                  <c:v>0.15429484302250859</c:v>
                </c:pt>
                <c:pt idx="3">
                  <c:v>1.7718068098278496E-2</c:v>
                </c:pt>
                <c:pt idx="4">
                  <c:v>0.32850257982896991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7650080"/>
        <c:axId val="27765125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 formatCode="#,##0.00">
                  <c:v>419605.33</c:v>
                </c:pt>
                <c:pt idx="1">
                  <c:v>1271835.8799999999</c:v>
                </c:pt>
                <c:pt idx="2">
                  <c:v>522500</c:v>
                </c:pt>
                <c:pt idx="3">
                  <c:v>60000</c:v>
                </c:pt>
                <c:pt idx="4">
                  <c:v>1112432.5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7652432"/>
        <c:axId val="277651648"/>
      </c:barChart>
      <c:catAx>
        <c:axId val="27765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77651256"/>
        <c:crosses val="autoZero"/>
        <c:auto val="1"/>
        <c:lblAlgn val="ctr"/>
        <c:lblOffset val="100"/>
        <c:noMultiLvlLbl val="0"/>
      </c:catAx>
      <c:valAx>
        <c:axId val="27765125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7650080"/>
        <c:crosses val="autoZero"/>
        <c:crossBetween val="between"/>
        <c:majorUnit val="10000"/>
      </c:valAx>
      <c:valAx>
        <c:axId val="277651648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7652432"/>
        <c:crosses val="max"/>
        <c:crossBetween val="between"/>
      </c:valAx>
      <c:catAx>
        <c:axId val="27765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651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0.36083723753173658</c:v>
                </c:pt>
                <c:pt idx="1">
                  <c:v>0.28689451775003982</c:v>
                </c:pt>
                <c:pt idx="2">
                  <c:v>0.35226824471822349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7654000"/>
        <c:axId val="27765282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 formatCode="#,##0.00">
                  <c:v>1050409.07</c:v>
                </c:pt>
                <c:pt idx="1">
                  <c:v>835159.38</c:v>
                </c:pt>
                <c:pt idx="2">
                  <c:v>1025464.45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1986464"/>
        <c:axId val="277654392"/>
      </c:barChart>
      <c:catAx>
        <c:axId val="27765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77652824"/>
        <c:crosses val="autoZero"/>
        <c:auto val="1"/>
        <c:lblAlgn val="ctr"/>
        <c:lblOffset val="100"/>
        <c:noMultiLvlLbl val="0"/>
      </c:catAx>
      <c:valAx>
        <c:axId val="27765282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7654000"/>
        <c:crosses val="autoZero"/>
        <c:crossBetween val="between"/>
        <c:majorUnit val="10000"/>
      </c:valAx>
      <c:valAx>
        <c:axId val="277654392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986464"/>
        <c:crosses val="max"/>
        <c:crossBetween val="between"/>
      </c:valAx>
      <c:catAx>
        <c:axId val="21198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654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3386373.71</c:v>
                </c:pt>
                <c:pt idx="1">
                  <c:v>2911032.9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972624673651548E-2"/>
                  <c:y val="2.4410713878545405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85.9631319308819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7466688"/>
        <c:axId val="277466296"/>
      </c:barChart>
      <c:catAx>
        <c:axId val="2774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7466296"/>
        <c:crosses val="autoZero"/>
        <c:auto val="1"/>
        <c:lblAlgn val="ctr"/>
        <c:lblOffset val="100"/>
        <c:noMultiLvlLbl val="0"/>
      </c:catAx>
      <c:valAx>
        <c:axId val="277466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746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22/09/2021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22/09/2021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2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xmlns="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:a16="http://schemas.microsoft.com/office/drawing/2014/main" xmlns="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:a16="http://schemas.microsoft.com/office/drawing/2014/main" xmlns="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:a16="http://schemas.microsoft.com/office/drawing/2014/main" xmlns="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:a16="http://schemas.microsoft.com/office/drawing/2014/main" xmlns="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:a16="http://schemas.microsoft.com/office/drawing/2014/main" xmlns="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:a16="http://schemas.microsoft.com/office/drawing/2014/main" xmlns="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:a16="http://schemas.microsoft.com/office/drawing/2014/main" xmlns="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:a16="http://schemas.microsoft.com/office/drawing/2014/main" xmlns="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:a16="http://schemas.microsoft.com/office/drawing/2014/main" xmlns="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xmlns="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:a16="http://schemas.microsoft.com/office/drawing/2014/main" xmlns="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:a16="http://schemas.microsoft.com/office/drawing/2014/main" xmlns="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:a16="http://schemas.microsoft.com/office/drawing/2014/main" xmlns="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:a16="http://schemas.microsoft.com/office/drawing/2014/main" xmlns="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:a16="http://schemas.microsoft.com/office/drawing/2014/main" xmlns="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xmlns="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:a16="http://schemas.microsoft.com/office/drawing/2014/main" xmlns="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:a16="http://schemas.microsoft.com/office/drawing/2014/main" xmlns="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:a16="http://schemas.microsoft.com/office/drawing/2014/main" xmlns="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:a16="http://schemas.microsoft.com/office/drawing/2014/main" xmlns="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xmlns="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:a16="http://schemas.microsoft.com/office/drawing/2014/main" xmlns="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:a16="http://schemas.microsoft.com/office/drawing/2014/main" xmlns="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:a16="http://schemas.microsoft.com/office/drawing/2014/main" xmlns="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:a16="http://schemas.microsoft.com/office/drawing/2014/main" xmlns="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xmlns="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:a16="http://schemas.microsoft.com/office/drawing/2014/main" xmlns="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:a16="http://schemas.microsoft.com/office/drawing/2014/main" xmlns="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:a16="http://schemas.microsoft.com/office/drawing/2014/main" xmlns="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xmlns="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:a16="http://schemas.microsoft.com/office/drawing/2014/main" xmlns="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:a16="http://schemas.microsoft.com/office/drawing/2014/main" xmlns="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:a16="http://schemas.microsoft.com/office/drawing/2014/main" xmlns="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xmlns="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:a16="http://schemas.microsoft.com/office/drawing/2014/main" xmlns="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:a16="http://schemas.microsoft.com/office/drawing/2014/main" xmlns="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:a16="http://schemas.microsoft.com/office/drawing/2014/main" xmlns="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xmlns="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xmlns="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:a16="http://schemas.microsoft.com/office/drawing/2014/main" xmlns="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:a16="http://schemas.microsoft.com/office/drawing/2014/main" xmlns="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:a16="http://schemas.microsoft.com/office/drawing/2014/main" xmlns="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:a16="http://schemas.microsoft.com/office/drawing/2014/main" xmlns="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:a16="http://schemas.microsoft.com/office/drawing/2014/main" xmlns="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:a16="http://schemas.microsoft.com/office/drawing/2014/main" xmlns="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:a16="http://schemas.microsoft.com/office/drawing/2014/main" xmlns="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:a16="http://schemas.microsoft.com/office/drawing/2014/main" xmlns="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:a16="http://schemas.microsoft.com/office/drawing/2014/main" xmlns="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:a16="http://schemas.microsoft.com/office/drawing/2014/main" xmlns="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:a16="http://schemas.microsoft.com/office/drawing/2014/main" xmlns="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:a16="http://schemas.microsoft.com/office/drawing/2014/main" xmlns="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:a16="http://schemas.microsoft.com/office/drawing/2014/main" xmlns="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xmlns="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xmlns="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xmlns="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xmlns="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xmlns="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xmlns="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:a16="http://schemas.microsoft.com/office/drawing/2014/main" xmlns="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:a16="http://schemas.microsoft.com/office/drawing/2014/main" xmlns="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:a16="http://schemas.microsoft.com/office/drawing/2014/main" xmlns="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:a16="http://schemas.microsoft.com/office/drawing/2014/main" xmlns="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xmlns="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xmlns="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xmlns="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:a16="http://schemas.microsoft.com/office/drawing/2014/main" xmlns="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:a16="http://schemas.microsoft.com/office/drawing/2014/main" xmlns="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:a16="http://schemas.microsoft.com/office/drawing/2014/main" xmlns="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:a16="http://schemas.microsoft.com/office/drawing/2014/main" xmlns="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:a16="http://schemas.microsoft.com/office/drawing/2014/main" xmlns="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:a16="http://schemas.microsoft.com/office/drawing/2014/main" xmlns="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:a16="http://schemas.microsoft.com/office/drawing/2014/main" xmlns="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:a16="http://schemas.microsoft.com/office/drawing/2014/main" xmlns="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:a16="http://schemas.microsoft.com/office/drawing/2014/main" xmlns="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:a16="http://schemas.microsoft.com/office/drawing/2014/main" xmlns="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:a16="http://schemas.microsoft.com/office/drawing/2014/main" xmlns="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:a16="http://schemas.microsoft.com/office/drawing/2014/main" xmlns="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:a16="http://schemas.microsoft.com/office/drawing/2014/main" xmlns="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xmlns="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xmlns="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:a16="http://schemas.microsoft.com/office/drawing/2014/main" xmlns="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xmlns="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xmlns="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xmlns="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xmlns="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:a16="http://schemas.microsoft.com/office/drawing/2014/main" xmlns="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:a16="http://schemas.microsoft.com/office/drawing/2014/main" xmlns="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xmlns="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xmlns="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:a16="http://schemas.microsoft.com/office/drawing/2014/main" xmlns="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xmlns="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xmlns="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xmlns="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xmlns="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:a16="http://schemas.microsoft.com/office/drawing/2014/main" xmlns="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:a16="http://schemas.microsoft.com/office/drawing/2014/main" xmlns="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xmlns="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:a16="http://schemas.microsoft.com/office/drawing/2014/main" xmlns="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:a16="http://schemas.microsoft.com/office/drawing/2014/main" xmlns="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:a16="http://schemas.microsoft.com/office/drawing/2014/main" xmlns="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:a16="http://schemas.microsoft.com/office/drawing/2014/main" xmlns="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xmlns="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xmlns="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:a16="http://schemas.microsoft.com/office/drawing/2014/main" xmlns="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:a16="http://schemas.microsoft.com/office/drawing/2014/main" xmlns="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:a16="http://schemas.microsoft.com/office/drawing/2014/main" xmlns="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:a16="http://schemas.microsoft.com/office/drawing/2014/main" xmlns="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:a16="http://schemas.microsoft.com/office/drawing/2014/main" xmlns="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:a16="http://schemas.microsoft.com/office/drawing/2014/main" xmlns="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:a16="http://schemas.microsoft.com/office/drawing/2014/main" xmlns="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AGOSTO 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:a16="http://schemas.microsoft.com/office/drawing/2014/main" xmlns="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10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1719947145"/>
              </p:ext>
            </p:extLst>
          </p:nvPr>
        </p:nvGraphicFramePr>
        <p:xfrm>
          <a:off x="6215743" y="585108"/>
          <a:ext cx="5878285" cy="52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75.625,56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72.434,50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38.185,04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9.065,07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17.200,69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15.223,68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– Servidores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421.075,41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2.933.061,66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– FGTS </a:t>
                      </a:r>
                      <a:r>
                        <a:rPr lang="pt-BR" sz="900" baseline="0" dirty="0" smtClean="0">
                          <a:latin typeface="+mj-lt"/>
                        </a:rPr>
                        <a:t>(2015/2016)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79.207.87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PJ </a:t>
                      </a:r>
                      <a:r>
                        <a:rPr lang="pt-BR" sz="900" dirty="0" smtClean="0">
                          <a:latin typeface="+mj-lt"/>
                        </a:rPr>
                        <a:t>(2014/2015/2016)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662.410,21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837.138,12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378.382,59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5.596.576,62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2457546103"/>
              </p:ext>
            </p:extLst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1.175.946,30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Ref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1.191.441,21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279.476,26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2.646.863,77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79512"/>
              </p:ext>
            </p:extLst>
          </p:nvPr>
        </p:nvGraphicFramePr>
        <p:xfrm>
          <a:off x="1937657" y="6302829"/>
          <a:ext cx="8124372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2186"/>
                <a:gridCol w="4062186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Agosto 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R$ 2.949.712,85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11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8857"/>
            <a:ext cx="12192000" cy="139337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  <a:t>PRESTAÇÃO DE CONTAS CONVÊNIO PMNA 003/2020</a:t>
            </a:r>
            <a:b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>08 LEITOS UTI COVID</a:t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rgbClr val="32A1A6"/>
                </a:solidFill>
              </a:rPr>
              <a:t>AGOSTO 2021</a:t>
            </a:r>
            <a:endParaRPr lang="pt-BR" sz="1400" u="sng" dirty="0">
              <a:solidFill>
                <a:srgbClr val="32A1A6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644644"/>
              </p:ext>
            </p:extLst>
          </p:nvPr>
        </p:nvGraphicFramePr>
        <p:xfrm>
          <a:off x="696684" y="1436913"/>
          <a:ext cx="10620000" cy="464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544"/>
                <a:gridCol w="1839686"/>
                <a:gridCol w="1883229"/>
                <a:gridCol w="1900541"/>
              </a:tblGrid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Descrição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Receitas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Despesas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Saldo Inicial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7.698,14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Repasse Convênio  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384.000,00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 Rendimentos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+ Devoluções / Mês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127,69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TOTAL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RECEITAS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391.825,83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Insumos Uso Geral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113.354,42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Recursos Humanos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66.700,39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Serviços Terceiros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89.400,00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Locações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40.108,22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Coleta Lixo Hospitalar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31.548,68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</a:t>
                      </a:r>
                      <a:r>
                        <a:rPr lang="pt-BR" sz="1400" baseline="0" dirty="0" smtClean="0">
                          <a:latin typeface="+mj-lt"/>
                        </a:rPr>
                        <a:t> Tarifas Bancárias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185,60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TOTAL DESPESAS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341.297,31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SALDO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FINAL EM AGOSTO 2021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50.528.52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xmlns="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AGOSTO 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:a16="http://schemas.microsoft.com/office/drawing/2014/main" xmlns="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xmlns="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xmlns="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xmlns="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:a16="http://schemas.microsoft.com/office/drawing/2014/main" xmlns="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51341" y="5887805"/>
            <a:ext cx="731520" cy="677118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98831" y="5873261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6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310555" y="6248400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 UTI-COVID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21227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1300" dirty="0" smtClean="0"/>
              <a:t>Contrato n. 278/2019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:a16="http://schemas.microsoft.com/office/drawing/2014/main" xmlns="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54961"/>
              </p:ext>
            </p:extLst>
          </p:nvPr>
        </p:nvGraphicFramePr>
        <p:xfrm>
          <a:off x="5987143" y="2601685"/>
          <a:ext cx="6052457" cy="30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04"/>
                <a:gridCol w="2425353"/>
              </a:tblGrid>
              <a:tr h="50197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1.271.835,88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522.500,00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2.273.941,21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71943"/>
              </p:ext>
            </p:extLst>
          </p:nvPr>
        </p:nvGraphicFramePr>
        <p:xfrm>
          <a:off x="5950857" y="5812972"/>
          <a:ext cx="5141685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1685"/>
              </a:tblGrid>
              <a:tr h="30480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05769"/>
              </p:ext>
            </p:extLst>
          </p:nvPr>
        </p:nvGraphicFramePr>
        <p:xfrm>
          <a:off x="1167838" y="1832522"/>
          <a:ext cx="950351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0705"/>
                <a:gridCol w="2368899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UNIÃO – FNS</a:t>
                      </a:r>
                      <a:r>
                        <a:rPr lang="pt-BR" sz="1600" baseline="0" dirty="0" smtClean="0">
                          <a:latin typeface="+mj-lt"/>
                        </a:rPr>
                        <a:t> (MAC-RUE)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419.605,33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ESTADO – SES (FES-UTI)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1.271.835,88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MUNICÍPIO - FMS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522.500,00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MICRORREGIÃO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2.273.941,21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91003"/>
              </p:ext>
            </p:extLst>
          </p:nvPr>
        </p:nvGraphicFramePr>
        <p:xfrm>
          <a:off x="1164770" y="4117219"/>
          <a:ext cx="948397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2"/>
                <a:gridCol w="2391507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 RECEITAS  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FINANCEIRAS / DEVOLUÇÕES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5.932,50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</a:t>
                      </a:r>
                      <a:r>
                        <a:rPr lang="pt-BR" sz="1600" baseline="0" dirty="0" smtClean="0">
                          <a:latin typeface="+mj-lt"/>
                        </a:rPr>
                        <a:t> </a:t>
                      </a:r>
                      <a:r>
                        <a:rPr lang="pt-BR" sz="1600" dirty="0" smtClean="0">
                          <a:latin typeface="+mj-lt"/>
                        </a:rPr>
                        <a:t>CONVÊNIO PMNA UTI-COVID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384.000,00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</a:t>
                      </a:r>
                      <a:r>
                        <a:rPr lang="pt-BR" sz="1600" baseline="0" dirty="0" smtClean="0">
                          <a:latin typeface="+mj-lt"/>
                        </a:rPr>
                        <a:t> </a:t>
                      </a:r>
                      <a:r>
                        <a:rPr lang="pt-BR" sz="1600" dirty="0" smtClean="0">
                          <a:latin typeface="+mj-lt"/>
                        </a:rPr>
                        <a:t>CONVÊNIO PMNA CUSTEIO COVID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600.000,00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 CONVÊNIO DOAÇÕES – PJ</a:t>
                      </a:r>
                      <a:r>
                        <a:rPr lang="pt-BR" sz="1600" baseline="0" dirty="0" smtClean="0">
                          <a:latin typeface="+mj-lt"/>
                        </a:rPr>
                        <a:t>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120.000,00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MULTAS FORNECEDORES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1.112.432,50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/ MÊS R$ 3.386.373,71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621878779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95562"/>
              </p:ext>
            </p:extLst>
          </p:nvPr>
        </p:nvGraphicFramePr>
        <p:xfrm>
          <a:off x="1146067" y="1593036"/>
          <a:ext cx="95035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2588"/>
                <a:gridCol w="2497016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FOLHA</a:t>
                      </a:r>
                      <a:r>
                        <a:rPr lang="pt-BR" baseline="0" dirty="0" smtClean="0"/>
                        <a:t> DE PAGAMENTOS</a:t>
                      </a:r>
                      <a:r>
                        <a:rPr lang="pt-BR" dirty="0" smtClean="0"/>
                        <a:t>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SALÁRIOS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791.865,01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258.544,06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1.050.409,07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87728"/>
              </p:ext>
            </p:extLst>
          </p:nvPr>
        </p:nvGraphicFramePr>
        <p:xfrm>
          <a:off x="1186541" y="3256037"/>
          <a:ext cx="949485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3356"/>
                <a:gridCol w="2488145"/>
                <a:gridCol w="252335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PRESTAÇÃO</a:t>
                      </a:r>
                      <a:r>
                        <a:rPr lang="pt-BR" baseline="0" dirty="0" smtClean="0"/>
                        <a:t> SERVIÇOS MÉDICOS</a:t>
                      </a:r>
                      <a:r>
                        <a:rPr lang="pt-BR" dirty="0" smtClean="0"/>
                        <a:t>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PROFISSIONAIS</a:t>
                      </a:r>
                      <a:r>
                        <a:rPr lang="pt-BR" sz="1600" baseline="0" dirty="0" smtClean="0">
                          <a:latin typeface="+mj-lt"/>
                        </a:rPr>
                        <a:t> MÉDICOS PJ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795.490,98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RETENÇÕES</a:t>
                      </a:r>
                      <a:r>
                        <a:rPr lang="pt-BR" sz="1600" baseline="0" dirty="0" smtClean="0">
                          <a:latin typeface="+mj-lt"/>
                        </a:rPr>
                        <a:t> / 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39.668,40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835.159,38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03543"/>
              </p:ext>
            </p:extLst>
          </p:nvPr>
        </p:nvGraphicFramePr>
        <p:xfrm>
          <a:off x="1208314" y="4867122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/>
                <a:gridCol w="2485293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</a:t>
                      </a:r>
                      <a:r>
                        <a:rPr lang="pt-BR" baseline="0" dirty="0" smtClean="0"/>
                        <a:t> CUSTEIOS</a:t>
                      </a:r>
                      <a:r>
                        <a:rPr lang="pt-BR" dirty="0" smtClean="0"/>
                        <a:t>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FARMÁCIA</a:t>
                      </a:r>
                      <a:r>
                        <a:rPr lang="pt-BR" sz="1600" baseline="0" dirty="0" smtClean="0">
                          <a:latin typeface="+mj-lt"/>
                        </a:rPr>
                        <a:t> HOSPITALAR / LABORATÓRIO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436.610,85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PRODUTOS / INSUMOS HOSPITALARES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270.832,10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PRESTAÇÕES</a:t>
                      </a:r>
                      <a:r>
                        <a:rPr lang="pt-BR" sz="1600" baseline="0" dirty="0" smtClean="0">
                          <a:latin typeface="+mj-lt"/>
                        </a:rPr>
                        <a:t> SERVIÇOS TERCEIRIZADOS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318.021,50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1.025.464,45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/ MÊS R$ 2.911.032,90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3883244005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5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AGOSTO/2021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:a16="http://schemas.microsoft.com/office/drawing/2014/main" xmlns="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209.194,49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:a16="http://schemas.microsoft.com/office/drawing/2014/main" xmlns="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Ctas Convênios..........R$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491.411,00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:a16="http://schemas.microsoft.com/office/drawing/2014/main" xmlns="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Ctas Convênios...................R$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950.157,16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:a16="http://schemas.microsoft.com/office/drawing/2014/main" xmlns="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Receitas / Mês.........................................R$  3.386.373,71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:a16="http://schemas.microsoft.com/office/drawing/2014/main" xmlns="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Mês...................................R</a:t>
            </a:r>
            <a:r>
              <a:rPr lang="pt-BR" sz="1800" dirty="0"/>
              <a:t>$  </a:t>
            </a:r>
            <a:r>
              <a:rPr lang="pt-BR" sz="1800" dirty="0" smtClean="0"/>
              <a:t>2.911.032,90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:a16="http://schemas.microsoft.com/office/drawing/2014/main" xmlns="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225.789,14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:a16="http://schemas.microsoft.com/office/drawing/2014/main" xmlns="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3505819634"/>
              </p:ext>
            </p:extLst>
          </p:nvPr>
        </p:nvGraphicFramePr>
        <p:xfrm>
          <a:off x="6803572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538</Words>
  <Application>Microsoft Office PowerPoint</Application>
  <PresentationFormat>Widescreen</PresentationFormat>
  <Paragraphs>208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AGOSTO 2021</vt:lpstr>
      <vt:lpstr>VALOR  CONTRATUALIZAÇÃO  Contrato n. 278/2019 </vt:lpstr>
      <vt:lpstr>RECEITAS REALIZADAS</vt:lpstr>
      <vt:lpstr>RECEITAS / MÊS R$ 3.386.373,71</vt:lpstr>
      <vt:lpstr>PAGAMENTOS REALIZADOS</vt:lpstr>
      <vt:lpstr>PAGAMENTOS / MÊS R$ 2.911.032,90</vt:lpstr>
      <vt:lpstr>APURAÇÃO RESULTADO PRIMÁRIO  AGOSTO/2021 </vt:lpstr>
      <vt:lpstr>Fechamento Mensal:  (Contas A Receber e Contas A Pagar)</vt:lpstr>
      <vt:lpstr> PRESTAÇÃO DE CONTAS CONVÊNIO PMNA 003/2020 08 LEITOS UTI COVID  AGOSTO 2021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2021-09-22T11:45:57Z</dcterms:modified>
</cp:coreProperties>
</file>