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80" r:id="rId12"/>
    <p:sldId id="274" r:id="rId13"/>
    <p:sldId id="276" r:id="rId14"/>
    <p:sldId id="284" r:id="rId15"/>
    <p:sldId id="279" r:id="rId16"/>
  </p:sldIdLst>
  <p:sldSz cx="12192000" cy="6858000"/>
  <p:notesSz cx="6797675" cy="9925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66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76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4E-4D61-9B31-A019CF84955D}"/>
                </c:ext>
              </c:extLst>
            </c:dLbl>
            <c:dLbl>
              <c:idx val="1"/>
              <c:layout>
                <c:manualLayout>
                  <c:x val="6.849292904887591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4E-4D61-9B31-A019CF84955D}"/>
                </c:ext>
              </c:extLst>
            </c:dLbl>
            <c:dLbl>
              <c:idx val="3"/>
              <c:layout>
                <c:manualLayout>
                  <c:x val="1.7123232262218977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4E-4D61-9B31-A019CF84955D}"/>
                </c:ext>
              </c:extLst>
            </c:dLbl>
            <c:dLbl>
              <c:idx val="4"/>
              <c:layout>
                <c:manualLayout>
                  <c:x val="-9.9185974211577258E-17"/>
                  <c:y val="-1.697298789070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F2-4D3D-9C07-6E81873E7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14</c:v>
                </c:pt>
                <c:pt idx="1">
                  <c:v>21</c:v>
                </c:pt>
                <c:pt idx="2">
                  <c:v>34</c:v>
                </c:pt>
                <c:pt idx="3">
                  <c:v>22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4E-4D61-9B31-A019CF84955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Internações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4E-4D61-9B31-A019CF84955D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4E-4D61-9B31-A019CF84955D}"/>
                </c:ext>
              </c:extLst>
            </c:dLbl>
            <c:dLbl>
              <c:idx val="2"/>
              <c:layout>
                <c:manualLayout>
                  <c:x val="4.5039969498363586E-3"/>
                  <c:y val="-9.7982252536008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4E-4D61-9B31-A019CF84955D}"/>
                </c:ext>
              </c:extLst>
            </c:dLbl>
            <c:dLbl>
              <c:idx val="3"/>
              <c:layout>
                <c:manualLayout>
                  <c:x val="6.2163060217302864E-3"/>
                  <c:y val="-1.110995656184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4E-4D61-9B31-A019CF84955D}"/>
                </c:ext>
              </c:extLst>
            </c:dLbl>
            <c:dLbl>
              <c:idx val="4"/>
              <c:layout>
                <c:manualLayout>
                  <c:x val="6.2163060217302864E-3"/>
                  <c:y val="-1.95964505072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4E-4D61-9B31-A019CF84955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Pronto-Socorro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98585809775182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54E-4D61-9B31-A019CF84955D}"/>
                </c:ext>
              </c:extLst>
            </c:dLbl>
            <c:dLbl>
              <c:idx val="1"/>
              <c:layout>
                <c:manualLayout>
                  <c:x val="6.3027841263687927E-3"/>
                  <c:y val="-3.525770708966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54E-4D61-9B31-A019CF84955D}"/>
                </c:ext>
              </c:extLst>
            </c:dLbl>
            <c:dLbl>
              <c:idx val="2"/>
              <c:layout>
                <c:manualLayout>
                  <c:x val="1.7123232262218977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54E-4D61-9B31-A019CF84955D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54E-4D61-9B31-A019CF84955D}"/>
                </c:ext>
              </c:extLst>
            </c:dLbl>
            <c:dLbl>
              <c:idx val="4"/>
              <c:layout>
                <c:manualLayout>
                  <c:x val="2.5184085472743424E-3"/>
                  <c:y val="-1.04540909077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16</c:v>
                </c:pt>
                <c:pt idx="3">
                  <c:v>7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4E-4D61-9B31-A019CF84955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23232262218978E-2"/>
                  <c:y val="-2.449573504178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54E-4D61-9B31-A019CF84955D}"/>
                </c:ext>
              </c:extLst>
            </c:dLbl>
            <c:dLbl>
              <c:idx val="1"/>
              <c:layout>
                <c:manualLayout>
                  <c:x val="1.0273939357331386E-2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54E-4D61-9B31-A019CF84955D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54E-4D61-9B31-A019CF84955D}"/>
                </c:ext>
              </c:extLst>
            </c:dLbl>
            <c:dLbl>
              <c:idx val="3"/>
              <c:layout>
                <c:manualLayout>
                  <c:x val="6.849292904887591E-3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54E-4D61-9B31-A019CF84955D}"/>
                </c:ext>
              </c:extLst>
            </c:dLbl>
            <c:dLbl>
              <c:idx val="4"/>
              <c:layout>
                <c:manualLayout>
                  <c:x val="1.0273939357331386E-2"/>
                  <c:y val="-4.89914700835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54E-4D61-9B31-A019CF8495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865024"/>
        <c:axId val="84866560"/>
        <c:axId val="0"/>
      </c:bar3DChart>
      <c:catAx>
        <c:axId val="8486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66560"/>
        <c:crosses val="autoZero"/>
        <c:auto val="1"/>
        <c:lblAlgn val="ctr"/>
        <c:lblOffset val="100"/>
        <c:noMultiLvlLbl val="0"/>
      </c:catAx>
      <c:valAx>
        <c:axId val="8486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8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82E-3"/>
                  <c:y val="-1.95965880334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2A-4769-B89F-DD69F5322618}"/>
                </c:ext>
              </c:extLst>
            </c:dLbl>
            <c:dLbl>
              <c:idx val="1"/>
              <c:layout>
                <c:manualLayout>
                  <c:x val="6.8492929048875944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2A-4769-B89F-DD69F5322618}"/>
                </c:ext>
              </c:extLst>
            </c:dLbl>
            <c:dLbl>
              <c:idx val="3"/>
              <c:layout>
                <c:manualLayout>
                  <c:x val="1.7123232262218982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2A-4769-B89F-DD69F5322618}"/>
                </c:ext>
              </c:extLst>
            </c:dLbl>
            <c:dLbl>
              <c:idx val="4"/>
              <c:layout>
                <c:manualLayout>
                  <c:x val="1.2676280144593437E-3"/>
                  <c:y val="-2.921209012504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68-4884-B467-E41F6390B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11</c:v>
                </c:pt>
                <c:pt idx="3">
                  <c:v>9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2A-4769-B89F-DD69F53226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2A-4769-B89F-DD69F5322618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2A-4769-B89F-DD69F5322618}"/>
                </c:ext>
              </c:extLst>
            </c:dLbl>
            <c:dLbl>
              <c:idx val="2"/>
              <c:layout>
                <c:manualLayout>
                  <c:x val="8.5616161311094976E-3"/>
                  <c:y val="-9.7982940167141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2A-4769-B89F-DD69F5322618}"/>
                </c:ext>
              </c:extLst>
            </c:dLbl>
            <c:dLbl>
              <c:idx val="3"/>
              <c:layout>
                <c:manualLayout>
                  <c:x val="1.0273939357331386E-2"/>
                  <c:y val="-1.95965880334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2A-4769-B89F-DD69F5322618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2A-4769-B89F-DD69F532261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99151108445874E-3"/>
                  <c:y val="-2.823854546792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F2A-4769-B89F-DD69F5322618}"/>
                </c:ext>
              </c:extLst>
            </c:dLbl>
            <c:dLbl>
              <c:idx val="1"/>
              <c:layout>
                <c:manualLayout>
                  <c:x val="9.5174908710819843E-3"/>
                  <c:y val="-9.7984135764913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F2A-4769-B89F-DD69F5322618}"/>
                </c:ext>
              </c:extLst>
            </c:dLbl>
            <c:dLbl>
              <c:idx val="2"/>
              <c:layout>
                <c:manualLayout>
                  <c:x val="5.5151799951929023E-3"/>
                  <c:y val="-3.429430375743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F2A-4769-B89F-DD69F5322618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F2A-4769-B89F-DD69F5322618}"/>
                </c:ext>
              </c:extLst>
            </c:dLbl>
            <c:dLbl>
              <c:idx val="4"/>
              <c:layout>
                <c:manualLayout>
                  <c:x val="5.6481312168669981E-3"/>
                  <c:y val="-1.1045965338820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F2A-4769-B89F-DD69F5322618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146068277040005E-3"/>
                  <c:y val="-1.3541068863477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F2A-4769-B89F-DD69F5322618}"/>
                </c:ext>
              </c:extLst>
            </c:dLbl>
            <c:dLbl>
              <c:idx val="1"/>
              <c:layout>
                <c:manualLayout>
                  <c:x val="5.2034632795113318E-3"/>
                  <c:y val="-1.229351710114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F2A-4769-B89F-DD69F5322618}"/>
                </c:ext>
              </c:extLst>
            </c:dLbl>
            <c:dLbl>
              <c:idx val="2"/>
              <c:layout>
                <c:manualLayout>
                  <c:x val="-3.7819232651861836E-4"/>
                  <c:y val="-2.8147113926001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F2A-4769-B89F-DD69F5322618}"/>
                </c:ext>
              </c:extLst>
            </c:dLbl>
            <c:dLbl>
              <c:idx val="3"/>
              <c:layout>
                <c:manualLayout>
                  <c:x val="6.8492929048875944E-3"/>
                  <c:y val="-1.9596588033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F2A-4769-B89F-DD69F5322618}"/>
                </c:ext>
              </c:extLst>
            </c:dLbl>
            <c:dLbl>
              <c:idx val="4"/>
              <c:layout>
                <c:manualLayout>
                  <c:x val="1.2293268459250017E-3"/>
                  <c:y val="-6.99988361081572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F2A-4769-B89F-DD69F5322618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057680867560621E-3"/>
                  <c:y val="3.6515112656309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65-4638-81D8-44DA8BB59DC6}"/>
                </c:ext>
              </c:extLst>
            </c:dLbl>
            <c:dLbl>
              <c:idx val="3"/>
              <c:layout>
                <c:manualLayout>
                  <c:x val="3.8028840433779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73-40EF-8DEF-97FEEA7C5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2A-4769-B89F-DD69F53226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861952"/>
        <c:axId val="49101824"/>
        <c:axId val="0"/>
      </c:bar3DChart>
      <c:catAx>
        <c:axId val="4886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01824"/>
        <c:crosses val="autoZero"/>
        <c:auto val="1"/>
        <c:lblAlgn val="ctr"/>
        <c:lblOffset val="100"/>
        <c:noMultiLvlLbl val="0"/>
      </c:catAx>
      <c:valAx>
        <c:axId val="4910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88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86E-3"/>
                  <c:y val="-1.959658803342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E-4D8E-9C2A-FEAE75B902A4}"/>
                </c:ext>
              </c:extLst>
            </c:dLbl>
            <c:dLbl>
              <c:idx val="1"/>
              <c:layout>
                <c:manualLayout>
                  <c:x val="6.8492929048875979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E-4D8E-9C2A-FEAE75B902A4}"/>
                </c:ext>
              </c:extLst>
            </c:dLbl>
            <c:dLbl>
              <c:idx val="3"/>
              <c:layout>
                <c:manualLayout>
                  <c:x val="1.7123232262218986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E-4D8E-9C2A-FEAE75B902A4}"/>
                </c:ext>
              </c:extLst>
            </c:dLbl>
            <c:dLbl>
              <c:idx val="4"/>
              <c:layout>
                <c:manualLayout>
                  <c:x val="3.8028840433780311E-3"/>
                  <c:y val="-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72-4A1E-9303-393D3717F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15</c:v>
                </c:pt>
                <c:pt idx="3">
                  <c:v>14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E-4D8E-9C2A-FEAE75B902A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682072505926796E-3"/>
                  <c:y val="-1.959641091375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E-4D8E-9C2A-FEAE75B902A4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9E-4D8E-9C2A-FEAE75B902A4}"/>
                </c:ext>
              </c:extLst>
            </c:dLbl>
            <c:dLbl>
              <c:idx val="2"/>
              <c:layout>
                <c:manualLayout>
                  <c:x val="2.2234395000075395E-3"/>
                  <c:y val="-1.910053103827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9E-4D8E-9C2A-FEAE75B902A4}"/>
                </c:ext>
              </c:extLst>
            </c:dLbl>
            <c:dLbl>
              <c:idx val="3"/>
              <c:layout>
                <c:manualLayout>
                  <c:x val="9.0063473228894093E-3"/>
                  <c:y val="-1.959641091375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9E-4D8E-9C2A-FEAE75B902A4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9E-4D8E-9C2A-FEAE75B902A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927991542225951E-3"/>
                  <c:y val="-3.454202527009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E-4D8E-9C2A-FEAE75B902A4}"/>
                </c:ext>
              </c:extLst>
            </c:dLbl>
            <c:dLbl>
              <c:idx val="1"/>
              <c:layout>
                <c:manualLayout>
                  <c:x val="8.2498628566226879E-3"/>
                  <c:y val="-9.7982054568761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E-4D8E-9C2A-FEAE75B902A4}"/>
                </c:ext>
              </c:extLst>
            </c:dLbl>
            <c:dLbl>
              <c:idx val="2"/>
              <c:layout>
                <c:manualLayout>
                  <c:x val="1.7123232262218986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E-4D8E-9C2A-FEAE75B902A4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9E-4D8E-9C2A-FEAE75B902A4}"/>
                </c:ext>
              </c:extLst>
            </c:dLbl>
            <c:dLbl>
              <c:idx val="4"/>
              <c:layout>
                <c:manualLayout>
                  <c:x val="5.6481312168669981E-3"/>
                  <c:y val="-1.469730818531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C9E-4D8E-9C2A-FEAE75B902A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174908710820311E-3"/>
                  <c:y val="-1.984471708478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C9E-4D8E-9C2A-FEAE75B902A4}"/>
                </c:ext>
              </c:extLst>
            </c:dLbl>
            <c:dLbl>
              <c:idx val="1"/>
              <c:layout>
                <c:manualLayout>
                  <c:x val="1.4005792361333474E-3"/>
                  <c:y val="-3.820106207654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C9E-4D8E-9C2A-FEAE75B902A4}"/>
                </c:ext>
              </c:extLst>
            </c:dLbl>
            <c:dLbl>
              <c:idx val="2"/>
              <c:layout>
                <c:manualLayout>
                  <c:x val="8.8943568794072527E-4"/>
                  <c:y val="-1.984471708478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C9E-4D8E-9C2A-FEAE75B902A4}"/>
                </c:ext>
              </c:extLst>
            </c:dLbl>
            <c:dLbl>
              <c:idx val="3"/>
              <c:layout>
                <c:manualLayout>
                  <c:x val="6.8492929048875979E-3"/>
                  <c:y val="-1.959658803342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C9E-4D8E-9C2A-FEAE75B902A4}"/>
                </c:ext>
              </c:extLst>
            </c:dLbl>
            <c:dLbl>
              <c:idx val="4"/>
              <c:layout>
                <c:manualLayout>
                  <c:x val="5.2034632795113786E-3"/>
                  <c:y val="-4.8991027284380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C9E-4D8E-9C2A-FEAE75B902A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76280144593205E-3"/>
                  <c:y val="-1.3953305255447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5769292499874236E-2"/>
                      <c:h val="5.41860465116278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7D-443F-8396-92771A06895E}"/>
                </c:ext>
              </c:extLst>
            </c:dLbl>
            <c:dLbl>
              <c:idx val="2"/>
              <c:layout>
                <c:manualLayout>
                  <c:x val="6.3381400722966252E-3"/>
                  <c:y val="-1.395348837209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7D-443F-8396-92771A06895E}"/>
                </c:ext>
              </c:extLst>
            </c:dLbl>
            <c:dLbl>
              <c:idx val="4"/>
              <c:layout>
                <c:manualLayout>
                  <c:x val="2.5352560289185013E-3"/>
                  <c:y val="-1.860465116279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7D-443F-8396-92771A068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C9E-4D8E-9C2A-FEAE75B902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352256"/>
        <c:axId val="86354560"/>
        <c:axId val="0"/>
      </c:bar3DChart>
      <c:catAx>
        <c:axId val="8635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54560"/>
        <c:crosses val="autoZero"/>
        <c:auto val="1"/>
        <c:lblAlgn val="ctr"/>
        <c:lblOffset val="100"/>
        <c:noMultiLvlLbl val="0"/>
      </c:catAx>
      <c:valAx>
        <c:axId val="8635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3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91E-3"/>
                  <c:y val="-1.9596588033428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1A-4531-8F9E-6B1595146EAF}"/>
                </c:ext>
              </c:extLst>
            </c:dLbl>
            <c:dLbl>
              <c:idx val="1"/>
              <c:layout>
                <c:manualLayout>
                  <c:x val="6.8492929048876014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1A-4531-8F9E-6B1595146EAF}"/>
                </c:ext>
              </c:extLst>
            </c:dLbl>
            <c:dLbl>
              <c:idx val="3"/>
              <c:layout>
                <c:manualLayout>
                  <c:x val="1.712323226221899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</c:v>
                </c:pt>
                <c:pt idx="3">
                  <c:v>11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A-4531-8F9E-6B1595146EA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1A-4531-8F9E-6B1595146EAF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1A-4531-8F9E-6B1595146EAF}"/>
                </c:ext>
              </c:extLst>
            </c:dLbl>
            <c:dLbl>
              <c:idx val="2"/>
              <c:layout>
                <c:manualLayout>
                  <c:x val="8.561616131109508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1A-4531-8F9E-6B1595146EAF}"/>
                </c:ext>
              </c:extLst>
            </c:dLbl>
            <c:dLbl>
              <c:idx val="3"/>
              <c:layout>
                <c:manualLayout>
                  <c:x val="4.24418654337552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1A-4531-8F9E-6B1595146EAF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1A-4531-8F9E-6B1595146EA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77E-3"/>
                  <c:y val="-3.499379698552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1A-4531-8F9E-6B1595146EAF}"/>
                </c:ext>
              </c:extLst>
            </c:dLbl>
            <c:dLbl>
              <c:idx val="1"/>
              <c:layout>
                <c:manualLayout>
                  <c:x val="8.0786370365306046E-3"/>
                  <c:y val="-1.819672152829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1A-4531-8F9E-6B1595146EAF}"/>
                </c:ext>
              </c:extLst>
            </c:dLbl>
            <c:dLbl>
              <c:idx val="2"/>
              <c:layout>
                <c:manualLayout>
                  <c:x val="1.712323226221899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31A-4531-8F9E-6B1595146EAF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31A-4531-8F9E-6B1595146EAF}"/>
                </c:ext>
              </c:extLst>
            </c:dLbl>
            <c:dLbl>
              <c:idx val="4"/>
              <c:layout>
                <c:manualLayout>
                  <c:x val="5.6481312168669053E-3"/>
                  <c:y val="-2.3402705782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31A-4531-8F9E-6B1595146EA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31A-4531-8F9E-6B1595146EAF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31A-4531-8F9E-6B1595146EAF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31A-4531-8F9E-6B1595146EAF}"/>
                </c:ext>
              </c:extLst>
            </c:dLbl>
            <c:dLbl>
              <c:idx val="3"/>
              <c:layout>
                <c:manualLayout>
                  <c:x val="8.1959079570456087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31A-4531-8F9E-6B1595146EAF}"/>
                </c:ext>
              </c:extLst>
            </c:dLbl>
            <c:dLbl>
              <c:idx val="4"/>
              <c:layout>
                <c:manualLayout>
                  <c:x val="4.3983968820733611E-3"/>
                  <c:y val="-1.3450911856489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758784961579892E-2"/>
                      <c:h val="6.8117519042437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31A-4531-8F9E-6B1595146EAF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7.5371492436263014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30</c:v>
                </c:pt>
                <c:pt idx="3">
                  <c:v>17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1A-4531-8F9E-6B1595146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213504"/>
        <c:axId val="100291712"/>
        <c:axId val="0"/>
      </c:bar3DChart>
      <c:catAx>
        <c:axId val="1002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91712"/>
        <c:crosses val="autoZero"/>
        <c:auto val="1"/>
        <c:lblAlgn val="ctr"/>
        <c:lblOffset val="100"/>
        <c:noMultiLvlLbl val="0"/>
      </c:catAx>
      <c:valAx>
        <c:axId val="10029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2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97E-3"/>
                  <c:y val="-1.959658803342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B1-4A0A-A88B-BF2DBB115340}"/>
                </c:ext>
              </c:extLst>
            </c:dLbl>
            <c:dLbl>
              <c:idx val="1"/>
              <c:layout>
                <c:manualLayout>
                  <c:x val="6.8492929048876048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1-4A0A-A88B-BF2DBB115340}"/>
                </c:ext>
              </c:extLst>
            </c:dLbl>
            <c:dLbl>
              <c:idx val="3"/>
              <c:layout>
                <c:manualLayout>
                  <c:x val="1.7123232262218995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B1-4A0A-A88B-BF2DBB115340}"/>
                </c:ext>
              </c:extLst>
            </c:dLbl>
            <c:dLbl>
              <c:idx val="4"/>
              <c:layout>
                <c:manualLayout>
                  <c:x val="5.0705120578372819E-3"/>
                  <c:y val="-1.917316119759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68-4928-89F4-5ED5D53BFF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1-4A0A-A88B-BF2DBB11534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B1-4A0A-A88B-BF2DBB115340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B1-4A0A-A88B-BF2DBB115340}"/>
                </c:ext>
              </c:extLst>
            </c:dLbl>
            <c:dLbl>
              <c:idx val="2"/>
              <c:layout>
                <c:manualLayout>
                  <c:x val="8.5616161311095149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B1-4A0A-A88B-BF2DBB115340}"/>
                </c:ext>
              </c:extLst>
            </c:dLbl>
            <c:dLbl>
              <c:idx val="3"/>
              <c:layout>
                <c:manualLayout>
                  <c:x val="4.2441865433755204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B1-4A0A-A88B-BF2DBB115340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B1-4A0A-A88B-BF2DBB11534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787E-3"/>
                  <c:y val="-3.499379698552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B1-4A0A-A88B-BF2DBB115340}"/>
                </c:ext>
              </c:extLst>
            </c:dLbl>
            <c:dLbl>
              <c:idx val="1"/>
              <c:layout>
                <c:manualLayout>
                  <c:x val="8.078637036530608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B1-4A0A-A88B-BF2DBB115340}"/>
                </c:ext>
              </c:extLst>
            </c:dLbl>
            <c:dLbl>
              <c:idx val="2"/>
              <c:layout>
                <c:manualLayout>
                  <c:x val="1.7122959518149638E-3"/>
                  <c:y val="-4.388087428105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7B1-4A0A-A88B-BF2DBB115340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7B1-4A0A-A88B-BF2DBB115340}"/>
                </c:ext>
              </c:extLst>
            </c:dLbl>
            <c:dLbl>
              <c:idx val="4"/>
              <c:layout>
                <c:manualLayout>
                  <c:x val="5.6481312168669053E-3"/>
                  <c:y val="-1.46972848463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7B1-4A0A-A88B-BF2DBB11534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7B1-4A0A-A88B-BF2DBB115340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7B1-4A0A-A88B-BF2DBB115340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7B1-4A0A-A88B-BF2DBB115340}"/>
                </c:ext>
              </c:extLst>
            </c:dLbl>
            <c:dLbl>
              <c:idx val="3"/>
              <c:layout>
                <c:manualLayout>
                  <c:x val="2.0871944417605775E-3"/>
                  <c:y val="-1.959663141145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7B1-4A0A-A88B-BF2DBB115340}"/>
                </c:ext>
              </c:extLst>
            </c:dLbl>
            <c:dLbl>
              <c:idx val="4"/>
              <c:layout>
                <c:manualLayout>
                  <c:x val="5.0321837777151397E-3"/>
                  <c:y val="-2.34784417050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7B1-4A0A-A88B-BF2DBB115340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5352560289186874E-3"/>
                  <c:y val="-4.793290299399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68-4928-89F4-5ED5D53BFF57}"/>
                </c:ext>
              </c:extLst>
            </c:dLbl>
            <c:dLbl>
              <c:idx val="3"/>
              <c:layout>
                <c:manualLayout>
                  <c:x val="5.0705120578372819E-3"/>
                  <c:y val="-1.43798708981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68-4928-89F4-5ED5D53BFF57}"/>
                </c:ext>
              </c:extLst>
            </c:dLbl>
            <c:dLbl>
              <c:idx val="4"/>
              <c:layout>
                <c:manualLayout>
                  <c:x val="7.5371492436263031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11</c:v>
                </c:pt>
                <c:pt idx="3">
                  <c:v>9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7B1-4A0A-A88B-BF2DBB1153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076736"/>
        <c:axId val="95185536"/>
        <c:axId val="0"/>
      </c:bar3DChart>
      <c:catAx>
        <c:axId val="9507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185536"/>
        <c:crosses val="autoZero"/>
        <c:auto val="1"/>
        <c:lblAlgn val="ctr"/>
        <c:lblOffset val="100"/>
        <c:noMultiLvlLbl val="0"/>
      </c:catAx>
      <c:valAx>
        <c:axId val="9518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507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06E-3"/>
                  <c:y val="-1.959658803342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39-4126-8E47-E8A0C3F478EA}"/>
                </c:ext>
              </c:extLst>
            </c:dLbl>
            <c:dLbl>
              <c:idx val="1"/>
              <c:layout>
                <c:manualLayout>
                  <c:x val="6.8492929048876109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39-4126-8E47-E8A0C3F478EA}"/>
                </c:ext>
              </c:extLst>
            </c:dLbl>
            <c:dLbl>
              <c:idx val="3"/>
              <c:layout>
                <c:manualLayout>
                  <c:x val="1.7123232262218999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68</c:v>
                </c:pt>
                <c:pt idx="3">
                  <c:v>22</c:v>
                </c:pt>
                <c:pt idx="4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39-4126-8E47-E8A0C3F478E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39-4126-8E47-E8A0C3F478EA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39-4126-8E47-E8A0C3F478EA}"/>
                </c:ext>
              </c:extLst>
            </c:dLbl>
            <c:dLbl>
              <c:idx val="2"/>
              <c:layout>
                <c:manualLayout>
                  <c:x val="8.5616161311095219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39-4126-8E47-E8A0C3F478EA}"/>
                </c:ext>
              </c:extLst>
            </c:dLbl>
            <c:dLbl>
              <c:idx val="3"/>
              <c:layout>
                <c:manualLayout>
                  <c:x val="7.259046240826043E-3"/>
                  <c:y val="-1.539742938615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39-4126-8E47-E8A0C3F478EA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14</c:v>
                </c:pt>
                <c:pt idx="3">
                  <c:v>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39-4126-8E47-E8A0C3F478E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39-4126-8E47-E8A0C3F478EA}"/>
                </c:ext>
              </c:extLst>
            </c:dLbl>
            <c:dLbl>
              <c:idx val="1"/>
              <c:layout>
                <c:manualLayout>
                  <c:x val="8.078637036530615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39-4126-8E47-E8A0C3F478EA}"/>
                </c:ext>
              </c:extLst>
            </c:dLbl>
            <c:dLbl>
              <c:idx val="2"/>
              <c:layout>
                <c:manualLayout>
                  <c:x val="1.7123232262218999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39-4126-8E47-E8A0C3F478EA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39-4126-8E47-E8A0C3F478EA}"/>
                </c:ext>
              </c:extLst>
            </c:dLbl>
            <c:dLbl>
              <c:idx val="4"/>
              <c:layout>
                <c:manualLayout>
                  <c:x val="1.1986203812112045E-2"/>
                  <c:y val="-3.14945164822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939-4126-8E47-E8A0C3F478EA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939-4126-8E47-E8A0C3F478EA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39-4126-8E47-E8A0C3F478EA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39-4126-8E47-E8A0C3F478EA}"/>
                </c:ext>
              </c:extLst>
            </c:dLbl>
            <c:dLbl>
              <c:idx val="3"/>
              <c:layout>
                <c:manualLayout>
                  <c:x val="8.1959079570456249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39-4126-8E47-E8A0C3F478EA}"/>
                </c:ext>
              </c:extLst>
            </c:dLbl>
            <c:dLbl>
              <c:idx val="4"/>
              <c:layout>
                <c:manualLayout>
                  <c:x val="4.2441865433755221E-3"/>
                  <c:y val="-3.009487041122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939-4126-8E47-E8A0C3F478EA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939-4126-8E47-E8A0C3F478EA}"/>
                </c:ext>
              </c:extLst>
            </c:dLbl>
            <c:dLbl>
              <c:idx val="4"/>
              <c:layout>
                <c:manualLayout>
                  <c:x val="7.5371492436263057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939-4126-8E47-E8A0C3F478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753600"/>
        <c:axId val="103773696"/>
        <c:axId val="0"/>
      </c:bar3DChart>
      <c:catAx>
        <c:axId val="10375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773696"/>
        <c:crosses val="autoZero"/>
        <c:auto val="1"/>
        <c:lblAlgn val="ctr"/>
        <c:lblOffset val="100"/>
        <c:noMultiLvlLbl val="0"/>
      </c:catAx>
      <c:valAx>
        <c:axId val="103773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75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15E-3"/>
                  <c:y val="-1.959658803342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75-4FF2-80B7-DA4C21C84173}"/>
                </c:ext>
              </c:extLst>
            </c:dLbl>
            <c:dLbl>
              <c:idx val="1"/>
              <c:layout>
                <c:manualLayout>
                  <c:x val="6.8492929048876161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75-4FF2-80B7-DA4C21C84173}"/>
                </c:ext>
              </c:extLst>
            </c:dLbl>
            <c:dLbl>
              <c:idx val="3"/>
              <c:layout>
                <c:manualLayout>
                  <c:x val="1.7123232262219001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 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63</c:v>
                </c:pt>
                <c:pt idx="3">
                  <c:v>7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75-4FF2-80B7-DA4C21C841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75-4FF2-80B7-DA4C21C84173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75-4FF2-80B7-DA4C21C84173}"/>
                </c:ext>
              </c:extLst>
            </c:dLbl>
            <c:dLbl>
              <c:idx val="2"/>
              <c:layout>
                <c:manualLayout>
                  <c:x val="8.5616161311095271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75-4FF2-80B7-DA4C21C84173}"/>
                </c:ext>
              </c:extLst>
            </c:dLbl>
            <c:dLbl>
              <c:idx val="3"/>
              <c:layout>
                <c:manualLayout>
                  <c:x val="7.2590462408260448E-3"/>
                  <c:y val="-1.539742938615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75-4FF2-80B7-DA4C21C84173}"/>
                </c:ext>
              </c:extLst>
            </c:dLbl>
            <c:dLbl>
              <c:idx val="4"/>
              <c:layout>
                <c:manualLayout>
                  <c:x val="2.6682072505926908E-3"/>
                  <c:y val="-1.010676156583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 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12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75-4FF2-80B7-DA4C21C8417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75-4FF2-80B7-DA4C21C84173}"/>
                </c:ext>
              </c:extLst>
            </c:dLbl>
            <c:dLbl>
              <c:idx val="1"/>
              <c:layout>
                <c:manualLayout>
                  <c:x val="8.0786370365306219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75-4FF2-80B7-DA4C21C84173}"/>
                </c:ext>
              </c:extLst>
            </c:dLbl>
            <c:dLbl>
              <c:idx val="2"/>
              <c:layout>
                <c:manualLayout>
                  <c:x val="1.7123232262219001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75-4FF2-80B7-DA4C21C84173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75-4FF2-80B7-DA4C21C84173}"/>
                </c:ext>
              </c:extLst>
            </c:dLbl>
            <c:dLbl>
              <c:idx val="4"/>
              <c:layout>
                <c:manualLayout>
                  <c:x val="5.9564844172110033E-3"/>
                  <c:y val="-3.569378534660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 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F75-4FF2-80B7-DA4C21C84173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F75-4FF2-80B7-DA4C21C84173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75-4FF2-80B7-DA4C21C84173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F75-4FF2-80B7-DA4C21C84173}"/>
                </c:ext>
              </c:extLst>
            </c:dLbl>
            <c:dLbl>
              <c:idx val="3"/>
              <c:layout>
                <c:manualLayout>
                  <c:x val="8.1959079570456325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F75-4FF2-80B7-DA4C21C84173}"/>
                </c:ext>
              </c:extLst>
            </c:dLbl>
            <c:dLbl>
              <c:idx val="4"/>
              <c:layout>
                <c:manualLayout>
                  <c:x val="4.2441865433755204E-3"/>
                  <c:y val="-3.009487041122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 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F75-4FF2-80B7-DA4C21C84173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F75-4FF2-80B7-DA4C21C84173}"/>
                </c:ext>
              </c:extLst>
            </c:dLbl>
            <c:dLbl>
              <c:idx val="4"/>
              <c:layout>
                <c:manualLayout>
                  <c:x val="7.5371492436263083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 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15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75-4FF2-80B7-DA4C21C841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992320"/>
        <c:axId val="104456960"/>
        <c:axId val="0"/>
      </c:bar3DChart>
      <c:catAx>
        <c:axId val="10399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456960"/>
        <c:crosses val="autoZero"/>
        <c:auto val="1"/>
        <c:lblAlgn val="ctr"/>
        <c:lblOffset val="100"/>
        <c:noMultiLvlLbl val="0"/>
      </c:catAx>
      <c:valAx>
        <c:axId val="10445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9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AVALIAÇÕES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23E-3"/>
                  <c:y val="-1.959658803342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5-443F-A132-24EA51350804}"/>
                </c:ext>
              </c:extLst>
            </c:dLbl>
            <c:dLbl>
              <c:idx val="1"/>
              <c:layout>
                <c:manualLayout>
                  <c:x val="6.849292904887621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5-443F-A132-24EA51350804}"/>
                </c:ext>
              </c:extLst>
            </c:dLbl>
            <c:dLbl>
              <c:idx val="3"/>
              <c:layout>
                <c:manualLayout>
                  <c:x val="1.7123232262219001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14</c:v>
                </c:pt>
                <c:pt idx="1">
                  <c:v>21</c:v>
                </c:pt>
                <c:pt idx="2">
                  <c:v>34</c:v>
                </c:pt>
                <c:pt idx="3">
                  <c:v>22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05-443F-A132-24EA5135080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USUÁRIOS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05-443F-A132-24EA51350804}"/>
                </c:ext>
              </c:extLst>
            </c:dLbl>
            <c:dLbl>
              <c:idx val="1"/>
              <c:layout>
                <c:manualLayout>
                  <c:x val="7.9468852938467706E-3"/>
                  <c:y val="-1.049817216076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05-443F-A132-24EA51350804}"/>
                </c:ext>
              </c:extLst>
            </c:dLbl>
            <c:dLbl>
              <c:idx val="2"/>
              <c:layout>
                <c:manualLayout>
                  <c:x val="8.5616161311095305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05-443F-A132-24EA51350804}"/>
                </c:ext>
              </c:extLst>
            </c:dLbl>
            <c:dLbl>
              <c:idx val="3"/>
              <c:layout>
                <c:manualLayout>
                  <c:x val="7.2590462408260482E-3"/>
                  <c:y val="-1.539742938615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05-443F-A132-24EA51350804}"/>
                </c:ext>
              </c:extLst>
            </c:dLbl>
            <c:dLbl>
              <c:idx val="4"/>
              <c:layout>
                <c:manualLayout>
                  <c:x val="5.1458490242056593E-3"/>
                  <c:y val="-1.246648981711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11</c:v>
                </c:pt>
                <c:pt idx="3">
                  <c:v>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05-443F-A132-24EA5135080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FAMILIARES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05-443F-A132-24EA51350804}"/>
                </c:ext>
              </c:extLst>
            </c:dLbl>
            <c:dLbl>
              <c:idx val="1"/>
              <c:layout>
                <c:manualLayout>
                  <c:x val="8.0786370365306271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05-443F-A132-24EA51350804}"/>
                </c:ext>
              </c:extLst>
            </c:dLbl>
            <c:dLbl>
              <c:idx val="2"/>
              <c:layout>
                <c:manualLayout>
                  <c:x val="4.2763967791200636E-3"/>
                  <c:y val="-3.429449661038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05-443F-A132-24EA51350804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05-443F-A132-24EA51350804}"/>
                </c:ext>
              </c:extLst>
            </c:dLbl>
            <c:dLbl>
              <c:idx val="4"/>
              <c:layout>
                <c:manualLayout>
                  <c:x val="8.5205256368991629E-3"/>
                  <c:y val="-3.03460514069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99937796763796E-2"/>
                      <c:h val="7.36185383244206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705-443F-A132-24EA5135080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05-443F-A132-24EA51350804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05-443F-A132-24EA51350804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705-443F-A132-24EA51350804}"/>
                </c:ext>
              </c:extLst>
            </c:dLbl>
            <c:dLbl>
              <c:idx val="3"/>
              <c:layout>
                <c:manualLayout>
                  <c:x val="8.195907957045639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05-443F-A132-24EA51350804}"/>
                </c:ext>
              </c:extLst>
            </c:dLbl>
            <c:dLbl>
              <c:idx val="4"/>
              <c:layout>
                <c:manualLayout>
                  <c:x val="4.2441865433755187E-3"/>
                  <c:y val="-3.009487041122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705-443F-A132-24EA5135080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705-443F-A132-24EA51350804}"/>
                </c:ext>
              </c:extLst>
            </c:dLbl>
            <c:dLbl>
              <c:idx val="4"/>
              <c:layout>
                <c:manualLayout>
                  <c:x val="-1.5495288473312319E-4"/>
                  <c:y val="-1.2685446404760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705-443F-A132-24EA51350804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7.53714924362630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705-443F-A132-24EA51350804}"/>
                </c:ext>
              </c:extLst>
            </c:dLbl>
            <c:dLbl>
              <c:idx val="4"/>
              <c:layout>
                <c:manualLayout>
                  <c:x val="4.52228954617578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Plan1!$G$2:$G$6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705-443F-A132-24EA513508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090048"/>
        <c:axId val="101335040"/>
        <c:axId val="0"/>
      </c:bar3DChart>
      <c:catAx>
        <c:axId val="10109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335040"/>
        <c:crosses val="autoZero"/>
        <c:auto val="1"/>
        <c:lblAlgn val="ctr"/>
        <c:lblOffset val="100"/>
        <c:noMultiLvlLbl val="0"/>
      </c:catAx>
      <c:valAx>
        <c:axId val="10133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09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PRONTO SOCORRO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INTERNAÇÃO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40030" rIns="448056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300" b="1" kern="1200" dirty="0"/>
            <a:t>PRONTO SOCORRO</a:t>
          </a:r>
          <a:endParaRPr lang="pt-BR" sz="63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/>
            <a:t>INTERNAÇÃO</a:t>
          </a:r>
          <a:endParaRPr lang="pt-BR" sz="60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1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1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1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2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2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2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1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5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3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5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14DAE-D1E2-482A-8753-696F56E14BA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873456"/>
            <a:ext cx="8574622" cy="312281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RELATORIO DA </a:t>
            </a:r>
            <a:r>
              <a:rPr lang="pt-BR" dirty="0" smtClean="0"/>
              <a:t>OUVIDORIA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 smtClean="0"/>
              <a:t>° QUADRIMESTRE </a:t>
            </a:r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FUNSAU-NA</a:t>
            </a:r>
            <a:r>
              <a:rPr lang="pt-BR" dirty="0"/>
              <a:t/>
            </a:r>
            <a:br>
              <a:rPr lang="pt-BR" dirty="0"/>
            </a:br>
            <a:r>
              <a:rPr lang="pt-BR" sz="3100" dirty="0" smtClean="0"/>
              <a:t>2021</a:t>
            </a: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5331" y="5581933"/>
            <a:ext cx="6741994" cy="1009935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ELABORADO POR DIANIELY DELLA VALENTINA</a:t>
            </a:r>
          </a:p>
          <a:p>
            <a:pPr algn="l"/>
            <a:r>
              <a:rPr lang="pt-BR" dirty="0"/>
              <a:t>OUVIDORA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65" y="0"/>
            <a:ext cx="1576200" cy="10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7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45" y="0"/>
            <a:ext cx="10018713" cy="230647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AVALIAÇÃO DE QUALIDADE DAS INSTALAÇÕES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100" b="1" dirty="0"/>
              <a:t>ORGANIZAÇÃO, HIGIENIZAÇÃO X LIMPEZA E ACOMODAÇÃO OFERECIDA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24584" y="4826675"/>
            <a:ext cx="9373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2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648442"/>
              </p:ext>
            </p:extLst>
          </p:nvPr>
        </p:nvGraphicFramePr>
        <p:xfrm>
          <a:off x="1484313" y="2176463"/>
          <a:ext cx="10018712" cy="264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56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9781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85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95534"/>
            <a:ext cx="10018713" cy="1696899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QUALIDADE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DAS INSTALAÇÕES E DO ATENDIMENTO GERAL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 RECEPÇÃO, ALIMENTAÇÃO, ATENDIMENTO DA COPEIRA, INSTALAÇÕES, LIMPEZA E HORARIO DE VISITA. </a:t>
            </a:r>
            <a:endParaRPr 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78744" y="4842670"/>
            <a:ext cx="9224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5668"/>
              </p:ext>
            </p:extLst>
          </p:nvPr>
        </p:nvGraphicFramePr>
        <p:xfrm>
          <a:off x="1484313" y="1566863"/>
          <a:ext cx="10018712" cy="314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99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731" y="150126"/>
            <a:ext cx="9976513" cy="1842447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AVALIAÇÃO DE QUALIDADE NO ATENDIMENTO DA EQUIPE DE ATENÇÃO À SAÚDE</a:t>
            </a:r>
            <a:r>
              <a:rPr lang="pt-BR" dirty="0"/>
              <a:t/>
            </a:r>
            <a:br>
              <a:rPr lang="pt-BR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EQUIPE DE ENFERMAGEM,EQUIPE MÉDICA, FISIOTERAPIA, ASSISTENTE SOCIAL E NUTRICIONISTA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52913" y="5022377"/>
            <a:ext cx="916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93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52044"/>
              </p:ext>
            </p:extLst>
          </p:nvPr>
        </p:nvGraphicFramePr>
        <p:xfrm>
          <a:off x="1484313" y="2278063"/>
          <a:ext cx="10018712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5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81887"/>
            <a:ext cx="10018713" cy="895194"/>
          </a:xfrm>
        </p:spPr>
        <p:txBody>
          <a:bodyPr/>
          <a:lstStyle/>
          <a:p>
            <a:r>
              <a:rPr lang="pt-BR" b="1" dirty="0"/>
              <a:t>PERFIL DOS MANISFESTANTES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32896" y="4850512"/>
            <a:ext cx="937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AVALIAÇÕES: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Usuário: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Familiares: 20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044361"/>
              </p:ext>
            </p:extLst>
          </p:nvPr>
        </p:nvGraphicFramePr>
        <p:xfrm>
          <a:off x="1596787" y="1187450"/>
          <a:ext cx="9906237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404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27546"/>
            <a:ext cx="10018713" cy="982639"/>
          </a:xfrm>
        </p:spPr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1128" y="545908"/>
            <a:ext cx="9921923" cy="5882188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 Hospital Regional tem por objetivo atender toda a população com humanização, respeito e dedicação, sabendo que a melhoria é necessária. Desta forma, buscamos a cada dia nos envolver com as equipes para o desenvolvimento no contexto de motivação e comprometimento com a profissão e usuário</a:t>
            </a:r>
            <a:r>
              <a:rPr lang="pt-BR" dirty="0"/>
              <a:t>.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715325-6E61-4EB7-8087-1395DE6A9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20" y="5306175"/>
            <a:ext cx="1690750" cy="11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890" y="0"/>
            <a:ext cx="10401109" cy="61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70" y="99408"/>
            <a:ext cx="1596788" cy="10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72956"/>
            <a:ext cx="10018713" cy="928047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1201003"/>
            <a:ext cx="9826388" cy="57593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ouvidoria do Hospital Regional tem por objetivo, receber as reclamações/sugestões, analisar e dar um parecer ao usuário e/ou colaborador que realizou a manifestação dentro da nossa Unidade Hospitalar.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são lidas e encaminhadas por meio de comunicado interno, para os responsáveis dos setores, que tem um prazo de no máximo 03 (três) dias para apresentarem uma resolução. Posteriormente é repassado para o usuário as medidas tomadas, desta forma dando devolução às reclamações.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que necessitam de parecer Administrativo, são repassados diretamente para a direção que analisa e posteriormente são direcionadas para o setor Jurídico do hospital para adotar as medidas cabíveis.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Acerca dos elogios é apresentado no mural do refeitório no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intuito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divulgação.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2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232012"/>
            <a:ext cx="9976513" cy="66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8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833" y="1"/>
            <a:ext cx="10868167" cy="1948176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GRÁFICO REPRESENTATIVO</a:t>
            </a:r>
            <a:br>
              <a:rPr lang="pt-BR" sz="3600" b="1" dirty="0"/>
            </a:br>
            <a:r>
              <a:rPr lang="pt-BR" sz="3100" b="1" dirty="0"/>
              <a:t>USUÁRIOS E FUNCIONÁRIOS QUE SE MANIFESTARAM NAS URNAS 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700" b="1" dirty="0" smtClean="0"/>
              <a:t>º QUADRIMESTRE</a:t>
            </a:r>
            <a:endParaRPr lang="pt-BR" sz="27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79898"/>
              </p:ext>
            </p:extLst>
          </p:nvPr>
        </p:nvGraphicFramePr>
        <p:xfrm>
          <a:off x="1692322" y="1948177"/>
          <a:ext cx="9389660" cy="28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197289" y="5025830"/>
            <a:ext cx="8256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Valores totais: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Pronto-Socorro: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09722609"/>
              </p:ext>
            </p:extLst>
          </p:nvPr>
        </p:nvGraphicFramePr>
        <p:xfrm>
          <a:off x="1692322" y="1948178"/>
          <a:ext cx="9389660" cy="28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61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5940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91069"/>
            <a:ext cx="10018713" cy="1323832"/>
          </a:xfrm>
        </p:spPr>
        <p:txBody>
          <a:bodyPr>
            <a:normAutofit/>
          </a:bodyPr>
          <a:lstStyle/>
          <a:p>
            <a:r>
              <a:rPr lang="pt-BR" b="1" dirty="0"/>
              <a:t>ATENDIMENTO GERAL</a:t>
            </a:r>
            <a:br>
              <a:rPr lang="pt-BR" b="1" dirty="0"/>
            </a:br>
            <a:r>
              <a:rPr lang="pt-BR" sz="2800" b="1" dirty="0"/>
              <a:t>RECEPÇÃO E SERVIÇO DE SEGURANÇA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1566" y="5020210"/>
            <a:ext cx="9161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   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941007"/>
              </p:ext>
            </p:extLst>
          </p:nvPr>
        </p:nvGraphicFramePr>
        <p:xfrm>
          <a:off x="1484313" y="1514902"/>
          <a:ext cx="10018712" cy="34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>
            <a:normAutofit/>
          </a:bodyPr>
          <a:lstStyle/>
          <a:p>
            <a:r>
              <a:rPr lang="pt-BR" b="1" dirty="0"/>
              <a:t>AVALIAÇÃO DO ATENDIMENTO</a:t>
            </a:r>
            <a:br>
              <a:rPr lang="pt-BR" b="1" dirty="0"/>
            </a:br>
            <a:r>
              <a:rPr lang="pt-BR" sz="3100" b="1" dirty="0"/>
              <a:t>CLASSIFICAÇÃO DE RISCO, EQUIPE MÉDICA E EQUIPE DE ENFERMAGEM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99706" y="5079496"/>
            <a:ext cx="9003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01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22964"/>
              </p:ext>
            </p:extLst>
          </p:nvPr>
        </p:nvGraphicFramePr>
        <p:xfrm>
          <a:off x="1484313" y="1930400"/>
          <a:ext cx="10018712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58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28800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AVALIAÇÃO DE ATENDIMENTO DE SERVIÇOS COMPLEMENTARES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RAIO X, ORTOPEDIA , ULTRASSON E LABORATORIO.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29301" y="5103674"/>
            <a:ext cx="9073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034188"/>
              </p:ext>
            </p:extLst>
          </p:nvPr>
        </p:nvGraphicFramePr>
        <p:xfrm>
          <a:off x="1484313" y="2060575"/>
          <a:ext cx="10018712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074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ersonalizada 3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3A583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2194</TotalTime>
  <Words>552</Words>
  <Application>Microsoft Office PowerPoint</Application>
  <PresentationFormat>Widescreen</PresentationFormat>
  <Paragraphs>172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Corbel</vt:lpstr>
      <vt:lpstr>Times New Roman</vt:lpstr>
      <vt:lpstr>Paralaxe</vt:lpstr>
      <vt:lpstr>RELATORIO DA OUVIDORIA 2° QUADRIMESTRE  FUNSAU-NA 2021</vt:lpstr>
      <vt:lpstr>Apresentação do PowerPoint</vt:lpstr>
      <vt:lpstr>Ouvidoria </vt:lpstr>
      <vt:lpstr> </vt:lpstr>
      <vt:lpstr>GRÁFICO REPRESENTATIVO USUÁRIOS E FUNCIONÁRIOS QUE SE MANIFESTARAM NAS URNAS  2º QUADRIMESTRE</vt:lpstr>
      <vt:lpstr>Apresentação do PowerPoint</vt:lpstr>
      <vt:lpstr>ATENDIMENTO GERAL RECEPÇÃO E SERVIÇO DE SEGURANÇA </vt:lpstr>
      <vt:lpstr>AVALIAÇÃO DO ATENDIMENTO CLASSIFICAÇÃO DE RISCO, EQUIPE MÉDICA E EQUIPE DE ENFERMAGEM </vt:lpstr>
      <vt:lpstr>AVALIAÇÃO DE ATENDIMENTO DE SERVIÇOS COMPLEMENTARES  RAIO X, ORTOPEDIA , ULTRASSON E LABORATORIO.</vt:lpstr>
      <vt:lpstr> AVALIAÇÃO DE QUALIDADE DAS INSTALAÇÕES  ORGANIZAÇÃO, HIGIENIZAÇÃO X LIMPEZA E ACOMODAÇÃO OFERECIDA </vt:lpstr>
      <vt:lpstr>Apresentação do PowerPoint</vt:lpstr>
      <vt:lpstr>QUALIDADE DAS INSTALAÇÕES E DO ATENDIMENTO GERAL   RECEPÇÃO, ALIMENTAÇÃO, ATENDIMENTO DA COPEIRA, INSTALAÇÕES, LIMPEZA E HORARIO DE VISITA. </vt:lpstr>
      <vt:lpstr>AVALIAÇÃO DE QUALIDADE NO ATENDIMENTO DA EQUIPE DE ATENÇÃO À SAÚDE  EQUIPE DE ENFERMAGEM,EQUIPE MÉDICA, FISIOTERAPIA, ASSISTENTE SOCIAL E NUTRICIONISTA </vt:lpstr>
      <vt:lpstr>PERFIL DOS MANISFESTANTES 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101</cp:revision>
  <cp:lastPrinted>2021-09-03T17:09:32Z</cp:lastPrinted>
  <dcterms:created xsi:type="dcterms:W3CDTF">2020-06-26T11:09:26Z</dcterms:created>
  <dcterms:modified xsi:type="dcterms:W3CDTF">2021-09-03T17:30:35Z</dcterms:modified>
</cp:coreProperties>
</file>