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16"/>
  </p:notesMasterIdLst>
  <p:sldIdLst>
    <p:sldId id="257" r:id="rId2"/>
    <p:sldId id="258" r:id="rId3"/>
    <p:sldId id="381" r:id="rId4"/>
    <p:sldId id="391" r:id="rId5"/>
    <p:sldId id="400" r:id="rId6"/>
    <p:sldId id="401" r:id="rId7"/>
    <p:sldId id="402" r:id="rId8"/>
    <p:sldId id="396" r:id="rId9"/>
    <p:sldId id="383" r:id="rId10"/>
    <p:sldId id="272" r:id="rId11"/>
    <p:sldId id="397" r:id="rId12"/>
    <p:sldId id="366" r:id="rId13"/>
    <p:sldId id="40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E1C7EEA-1DED-4398-BDA3-87FE2C42A9D3}">
          <p14:sldIdLst>
            <p14:sldId id="257"/>
            <p14:sldId id="258"/>
            <p14:sldId id="381"/>
            <p14:sldId id="391"/>
            <p14:sldId id="400"/>
            <p14:sldId id="401"/>
            <p14:sldId id="402"/>
            <p14:sldId id="396"/>
            <p14:sldId id="383"/>
          </p14:sldIdLst>
        </p14:section>
        <p14:section name="Seção sem Título" id="{2C6019F0-A84A-4F09-A773-B2B0867DCFD0}">
          <p14:sldIdLst/>
        </p14:section>
        <p14:section name="Seção sem Título" id="{C801FB15-405B-49A7-986C-5EAAE2A77674}">
          <p14:sldIdLst>
            <p14:sldId id="272"/>
          </p14:sldIdLst>
        </p14:section>
        <p14:section name="Seção sem Título" id="{FADD8065-5E5F-45F3-A9EF-CD514696D975}">
          <p14:sldIdLst/>
        </p14:section>
        <p14:section name="Seção sem Título" id="{60A36D47-AE0F-4A4A-B834-60A916478CC6}">
          <p14:sldIdLst>
            <p14:sldId id="397"/>
            <p14:sldId id="366"/>
            <p14:sldId id="40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93" d="100"/>
          <a:sy n="93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4BC8-0127-4E45-B274-2ABB79C31401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2BBD0-03A1-46C8-8A40-0755C73300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9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1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327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40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271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301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9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580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996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9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84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9418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2BBD0-03A1-46C8-8A40-0755C73300F3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7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54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79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25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74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881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9154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480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523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88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57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21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03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4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98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739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79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3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6A4E-08D1-4375-9A1F-212D2118D15B}" type="datetimeFigureOut">
              <a:rPr lang="pt-BR" smtClean="0"/>
              <a:t>11/01/2022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0DE7-890F-4F33-A39C-C3ED28C462D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0104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54815"/>
            <a:ext cx="6334681" cy="23762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/>
              <a:t>RELATÓRIO DA COMISSÃO DE </a:t>
            </a:r>
            <a:r>
              <a:rPr lang="pt-BR" sz="2800" b="1" dirty="0" smtClean="0"/>
              <a:t>POLÍTICA NACIONAL </a:t>
            </a:r>
            <a:r>
              <a:rPr lang="pt-BR" sz="2800" b="1" dirty="0"/>
              <a:t>DE </a:t>
            </a:r>
            <a:r>
              <a:rPr lang="pt-BR" sz="2800" b="1" dirty="0" smtClean="0"/>
              <a:t>HUMANIZAÇÃO-CPNH 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2800" b="1" dirty="0"/>
              <a:t/>
            </a:r>
            <a:br>
              <a:rPr lang="pt-BR" sz="2800" b="1" dirty="0"/>
            </a:br>
            <a:endParaRPr lang="pt-BR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4329100"/>
            <a:ext cx="7200800" cy="7920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HOSPITAL REGIONAL DE NOVA ANDRADINA</a:t>
            </a:r>
          </a:p>
          <a:p>
            <a:pPr algn="ctr"/>
            <a:r>
              <a:rPr lang="pt-BR" dirty="0" smtClean="0">
                <a:latin typeface="Arial Black" panose="020B0A04020102020204" pitchFamily="34" charset="0"/>
              </a:rPr>
              <a:t>dezembro/2021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7" name="Imagem 6" descr="Logo FUNSA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23224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33" y="116634"/>
            <a:ext cx="187147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64638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/>
              <a:t/>
            </a:r>
            <a:br>
              <a:rPr lang="pt-BR" b="1" u="sng" dirty="0"/>
            </a:br>
            <a:r>
              <a:rPr lang="pt-BR" b="1" u="sng" dirty="0"/>
              <a:t>COMISSÃO DE EDUCAÇÃO PERMANENTE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3568" y="1695904"/>
            <a:ext cx="7607841" cy="4269116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pPr algn="just">
              <a:buNone/>
            </a:pPr>
            <a:r>
              <a:rPr lang="pt-BR" b="1" dirty="0"/>
              <a:t>		</a:t>
            </a:r>
            <a:r>
              <a:rPr lang="pt-BR" dirty="0" smtClean="0"/>
              <a:t>A Comissão de Educação Permanente faz parte da Política de Humanização, e busca a capacitação e qualificação dos colaboradores de uma Instituição.</a:t>
            </a:r>
          </a:p>
          <a:p>
            <a:pPr algn="just">
              <a:buNone/>
            </a:pPr>
            <a:r>
              <a:rPr lang="pt-BR" dirty="0" smtClean="0"/>
              <a:t>		A seguir, os treinamentos e reuniões realizados no mês de dezembro de 2021;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63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5472608" cy="122413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Treinamentos e reuniões com as demais equipes do </a:t>
            </a:r>
            <a:r>
              <a:rPr lang="pt-BR" dirty="0" err="1" smtClean="0"/>
              <a:t>hr</a:t>
            </a:r>
            <a:r>
              <a:rPr lang="pt-BR" dirty="0" smtClean="0"/>
              <a:t>: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9834"/>
            <a:ext cx="7920880" cy="3883462"/>
          </a:xfrm>
        </p:spPr>
        <p:txBody>
          <a:bodyPr>
            <a:normAutofit fontScale="70000" lnSpcReduction="20000"/>
          </a:bodyPr>
          <a:lstStyle/>
          <a:p>
            <a:r>
              <a:rPr lang="pt-BR" u="sng" dirty="0" smtClean="0"/>
              <a:t>Enfermagem </a:t>
            </a:r>
            <a:r>
              <a:rPr lang="pt-BR" dirty="0" smtClean="0"/>
              <a:t>– </a:t>
            </a:r>
            <a:r>
              <a:rPr lang="pt-BR" dirty="0" smtClean="0"/>
              <a:t>Realizado abordagem dos Procedimentos Operacionais Padrão sobre a lavagem das mãos, Conferência do carro de emergência e precaução padrão; Treinamento referente ao manuseio de rouparia em </a:t>
            </a:r>
            <a:r>
              <a:rPr lang="pt-BR" dirty="0" err="1" smtClean="0"/>
              <a:t>Ramper</a:t>
            </a:r>
            <a:r>
              <a:rPr lang="pt-BR" dirty="0" smtClean="0"/>
              <a:t> e organização do setor, caixa de perfuro cortante e descarte de resíduos hospitalares, e manuseio de caixa térmica para transporte hemoderivados.</a:t>
            </a:r>
            <a:endParaRPr lang="pt-BR" dirty="0" smtClean="0"/>
          </a:p>
          <a:p>
            <a:r>
              <a:rPr lang="pt-BR" u="sng" dirty="0" smtClean="0"/>
              <a:t>Fisioterapia</a:t>
            </a:r>
            <a:r>
              <a:rPr lang="pt-BR" dirty="0" smtClean="0"/>
              <a:t> – </a:t>
            </a:r>
            <a:r>
              <a:rPr lang="pt-BR" dirty="0" smtClean="0"/>
              <a:t>Realizado orientação sobre as trocas autorizadas no final de ano e organização de escala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u="sng" dirty="0" smtClean="0"/>
              <a:t>Radiologia</a:t>
            </a:r>
            <a:r>
              <a:rPr lang="pt-BR" dirty="0" smtClean="0"/>
              <a:t> – </a:t>
            </a:r>
            <a:r>
              <a:rPr lang="pt-BR" dirty="0" smtClean="0"/>
              <a:t>Treinamento sobre a qualidade da imagem, deveres e obrigações, proteção e </a:t>
            </a:r>
            <a:r>
              <a:rPr lang="pt-BR" dirty="0" err="1" smtClean="0"/>
              <a:t>EPI’s</a:t>
            </a:r>
            <a:r>
              <a:rPr lang="pt-BR" dirty="0" smtClean="0"/>
              <a:t>.</a:t>
            </a:r>
          </a:p>
          <a:p>
            <a:r>
              <a:rPr lang="pt-BR" u="sng" dirty="0"/>
              <a:t>Farmácia</a:t>
            </a:r>
            <a:r>
              <a:rPr lang="pt-BR" dirty="0"/>
              <a:t> – Retrospectiva das mudanças feitas no setor para melhorias e tópicos que ainda precisam ser melhorados.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99695"/>
            <a:ext cx="1438781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692696"/>
            <a:ext cx="7429499" cy="5400600"/>
          </a:xfrm>
        </p:spPr>
        <p:txBody>
          <a:bodyPr>
            <a:normAutofit fontScale="92500" lnSpcReduction="20000"/>
          </a:bodyPr>
          <a:lstStyle/>
          <a:p>
            <a:r>
              <a:rPr lang="pt-BR" sz="2000" u="sng" dirty="0" smtClean="0"/>
              <a:t>Nutrição</a:t>
            </a:r>
            <a:r>
              <a:rPr lang="pt-BR" sz="2000" dirty="0" smtClean="0"/>
              <a:t> – </a:t>
            </a:r>
            <a:r>
              <a:rPr lang="pt-BR" sz="2000" dirty="0" err="1" smtClean="0"/>
              <a:t>Porcionamento</a:t>
            </a:r>
            <a:r>
              <a:rPr lang="pt-BR" sz="2000" dirty="0" smtClean="0"/>
              <a:t> das térmicas com divisórias, alteração do fluxograma de atribuição, uso restrito de3 celular no setor, organização e limpeza das pias, armazenamento das carnes, e treinamento da copa sobre tipos e indicação de fórmulas infantis de acordo com peso, patologia e faixa etária.</a:t>
            </a:r>
            <a:endParaRPr lang="pt-BR" sz="2000" dirty="0" smtClean="0"/>
          </a:p>
          <a:p>
            <a:r>
              <a:rPr lang="pt-BR" sz="2000" u="sng" dirty="0" smtClean="0"/>
              <a:t>Laboratório</a:t>
            </a:r>
            <a:r>
              <a:rPr lang="pt-BR" sz="2000" dirty="0" smtClean="0"/>
              <a:t> – </a:t>
            </a:r>
            <a:r>
              <a:rPr lang="pt-BR" sz="2000" dirty="0" smtClean="0"/>
              <a:t>Limpeza e manutenção diária e mensal do aparelho AVL 9188; Calibração do aparelho AVL 9180 e registro de planilha.</a:t>
            </a:r>
            <a:endParaRPr lang="pt-BR" sz="2000" dirty="0" smtClean="0"/>
          </a:p>
          <a:p>
            <a:r>
              <a:rPr lang="pt-BR" sz="2000" u="sng" dirty="0" smtClean="0"/>
              <a:t>Hotelaria</a:t>
            </a:r>
            <a:r>
              <a:rPr lang="pt-BR" sz="2000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smtClean="0"/>
              <a:t>Orientação para equipe de higienização sobre as normas e rotinas enfatizando o preparo do ambiente, a ordem e a segurança; Prevenir a infecção hospitalar; conservar equipamentos; prevenir acidentes de trabalho e uso dos </a:t>
            </a:r>
            <a:r>
              <a:rPr lang="pt-BR" sz="2000" dirty="0" err="1" smtClean="0"/>
              <a:t>EPI’s</a:t>
            </a:r>
            <a:r>
              <a:rPr lang="pt-BR" sz="2000" dirty="0" smtClean="0"/>
              <a:t>. Manual de normas e rotinas para lavanderia e costura.</a:t>
            </a:r>
            <a:endParaRPr lang="pt-BR" sz="2000" dirty="0" smtClean="0"/>
          </a:p>
          <a:p>
            <a:r>
              <a:rPr lang="pt-BR" sz="2000" u="sng" dirty="0" smtClean="0"/>
              <a:t>Recepção</a:t>
            </a:r>
            <a:r>
              <a:rPr lang="pt-BR" sz="2000" dirty="0" smtClean="0"/>
              <a:t> </a:t>
            </a:r>
            <a:r>
              <a:rPr lang="pt-BR" sz="2000" dirty="0" smtClean="0"/>
              <a:t>– Orientações do setor de Raio X, e uso da máscara N95 recebido pela CCIH.</a:t>
            </a:r>
          </a:p>
          <a:p>
            <a:pPr marL="0" indent="0">
              <a:buNone/>
            </a:pPr>
            <a:r>
              <a:rPr lang="pt-BR" sz="2000" dirty="0" smtClean="0"/>
              <a:t> 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6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692696"/>
            <a:ext cx="7573515" cy="5400600"/>
          </a:xfrm>
        </p:spPr>
        <p:txBody>
          <a:bodyPr>
            <a:normAutofit/>
          </a:bodyPr>
          <a:lstStyle/>
          <a:p>
            <a:r>
              <a:rPr lang="pt-BR" sz="2000" dirty="0" smtClean="0"/>
              <a:t>CCIH – Realizado em todos os setores do HR o Procedimento Operacional Padrão sobre Proteção Respiratória (N95/PFF2 ou equivalente sem válvula; Lavagem das mãos.</a:t>
            </a:r>
            <a:r>
              <a:rPr lang="pt-BR" sz="2000" dirty="0" smtClean="0"/>
              <a:t> 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endParaRPr lang="pt-BR" sz="2000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0" y="2060847"/>
            <a:ext cx="1352660" cy="18110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45" y="2047738"/>
            <a:ext cx="1368152" cy="18242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13" y="2047739"/>
            <a:ext cx="1368153" cy="182420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32856"/>
            <a:ext cx="2066083" cy="154956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31" y="4190897"/>
            <a:ext cx="1347614" cy="179681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73" y="4190897"/>
            <a:ext cx="1339769" cy="17863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71" y="4190897"/>
            <a:ext cx="1316252" cy="175500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1" y="4293096"/>
            <a:ext cx="2102945" cy="15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u="sng" dirty="0" smtClean="0"/>
              <a:t>CONSIDERAÇÕES FINAIS</a:t>
            </a:r>
            <a:endParaRPr lang="pt-BR" u="sng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84" y="1428800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algn="just">
              <a:buNone/>
            </a:pPr>
            <a:r>
              <a:rPr lang="pt-BR" dirty="0" smtClean="0"/>
              <a:t>         </a:t>
            </a:r>
            <a:r>
              <a:rPr lang="pt-BR" sz="2000" dirty="0"/>
              <a:t>Praticar a humanização em um processo laboral facilita a aproximação entre trabalhadores de qualquer segmento e aqueles a quem oferece seus serviços. Essa aproximação mostra aos indivíduos que eles são parte da sociedade e assim que busquem seus direitos e exerçam a democracia, assim, fazendo com que os atos desumanos sejam discutidos e a dignidade seja resgatada.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15616" y="150230"/>
            <a:ext cx="6377855" cy="147857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1916832"/>
            <a:ext cx="7776864" cy="377801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/>
              <a:t>  		A Política Nacional de Humanização (PNH) – </a:t>
            </a:r>
            <a:r>
              <a:rPr lang="pt-BR" dirty="0" err="1"/>
              <a:t>HumanizaSUS</a:t>
            </a:r>
            <a:r>
              <a:rPr lang="pt-BR" dirty="0"/>
              <a:t> existe desde 2003 para efetivar os princípios do SUS no cotidiano das práticas de atenção e gestão, qualificando a saúde pública no Brasil e incentivando trocas solidárias entre gestores, trabalhadores e usuários. A PNH deve estar presente e inserida em todas as políticas e programas do SUS. </a:t>
            </a:r>
            <a:endParaRPr lang="pt-BR" dirty="0" smtClean="0"/>
          </a:p>
          <a:p>
            <a:pPr>
              <a:buNone/>
            </a:pPr>
            <a:r>
              <a:rPr lang="pt-BR" dirty="0"/>
              <a:t>	</a:t>
            </a:r>
            <a:r>
              <a:rPr lang="pt-BR" dirty="0" smtClean="0"/>
              <a:t>	A seguir, os trabalhos realizados no mês de dezembro de 2021:</a:t>
            </a:r>
            <a:r>
              <a:rPr lang="pt-BR" dirty="0"/>
              <a:t> 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181"/>
            <a:ext cx="1575619" cy="1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-6124"/>
            <a:ext cx="7145945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Mês natalino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899592" y="1628800"/>
            <a:ext cx="7776863" cy="2808312"/>
          </a:xfrm>
        </p:spPr>
        <p:txBody>
          <a:bodyPr>
            <a:noAutofit/>
          </a:bodyPr>
          <a:lstStyle/>
          <a:p>
            <a:r>
              <a:rPr lang="pt-BR" sz="2400" dirty="0" smtClean="0"/>
              <a:t> A Comissão de Humanização organiza os enfeites de Natal com todo carinho para que o ambiente hospitalar seja para todos um mês de harmonia e bem-estar, para celebrarmos a vida com mais leveza.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861048"/>
            <a:ext cx="1566808" cy="20850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18" y="3861048"/>
            <a:ext cx="2651787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Confraternização e união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1043075" y="1556792"/>
            <a:ext cx="7416824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 um gesto de carinho aos colaboradores do HR, a Comissão de Humanização realiza a primeira festa de confraternização para todos os funcionários e parceiros da nossa instituição.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75" y="3645024"/>
            <a:ext cx="1383912" cy="184724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665404"/>
            <a:ext cx="2227476" cy="16694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227" y="3654863"/>
            <a:ext cx="1983672" cy="14834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905" y="4966481"/>
            <a:ext cx="1835055" cy="137171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39" y="5009531"/>
            <a:ext cx="1895873" cy="14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Confraternizando com amor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628800"/>
            <a:ext cx="8208912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A festa foi realizada em dois dias consecutivos para que os colaboradores dos plantões par e ímpar pudessem participar. Com direito a música ao vivo, foi um jantar harmonioso e cheio de entusiasmo.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681413"/>
            <a:ext cx="2065957" cy="15477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877" y="3700560"/>
            <a:ext cx="2036017" cy="15286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787" y="3700560"/>
            <a:ext cx="2038184" cy="15286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5018854"/>
            <a:ext cx="1967441" cy="147557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981" y="5013861"/>
            <a:ext cx="1952275" cy="14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Família </a:t>
            </a:r>
            <a:r>
              <a:rPr lang="pt-BR" sz="2800" b="1" dirty="0" err="1" smtClean="0"/>
              <a:t>hr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628800"/>
            <a:ext cx="8208912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Administração, médicos, enfermeiros, fisioterapeutas, farmacêuticos, bioquímicos, técnicos e colaboradores de todos os setores finalizam mais um ano de superação. 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33800"/>
            <a:ext cx="3217559" cy="22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5733212" cy="1905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Confraternização entre os setores do </a:t>
            </a:r>
            <a:r>
              <a:rPr lang="pt-BR" sz="2800" b="1" dirty="0" err="1" smtClean="0"/>
              <a:t>hr</a:t>
            </a:r>
            <a:endParaRPr lang="pt-BR" sz="2800" b="1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half" idx="15"/>
          </p:nvPr>
        </p:nvSpPr>
        <p:spPr>
          <a:xfrm>
            <a:off x="755576" y="1628800"/>
            <a:ext cx="8208912" cy="1791089"/>
          </a:xfrm>
        </p:spPr>
        <p:txBody>
          <a:bodyPr>
            <a:noAutofit/>
          </a:bodyPr>
          <a:lstStyle/>
          <a:p>
            <a:r>
              <a:rPr lang="pt-BR" sz="2400" dirty="0" smtClean="0"/>
              <a:t> Dentre os diversos setores do hospital, muitos tiveram a oportunidade de se reunirem e comemorar com os colegas de convívio diário, assim como a equipe de Nutrição. </a:t>
            </a:r>
            <a:endParaRPr lang="pt-BR" sz="2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54002"/>
            <a:ext cx="358215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361" y="-6435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Cantata de natal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6186" y="1268760"/>
            <a:ext cx="7058674" cy="1590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O setor da Ouvidoria, em parceria com a Diretoria e Humanização realiza a primeira cantata de natal para colaboradores e usuários. Momento de muita emoção envolve a todos. 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840" y="5157192"/>
            <a:ext cx="2592288" cy="122647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20" y="2943467"/>
            <a:ext cx="2204308" cy="16532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3" y="3501008"/>
            <a:ext cx="2363755" cy="17728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05" y="3501008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41148"/>
            <a:ext cx="7820396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smtClean="0"/>
              <a:t> A diretoria do hospital regional presenteia funcionários e parceiros da instituição com os </a:t>
            </a:r>
            <a:r>
              <a:rPr lang="pt-BR" sz="2800" dirty="0" err="1" smtClean="0"/>
              <a:t>panetones</a:t>
            </a:r>
            <a:r>
              <a:rPr lang="pt-BR" sz="2800" dirty="0" smtClean="0"/>
              <a:t>, preparados e entregues carinhosamente pela comissão de humanização</a:t>
            </a: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68898"/>
            <a:ext cx="2183607" cy="163770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68960"/>
            <a:ext cx="1838613" cy="24514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11374"/>
            <a:ext cx="2183608" cy="163770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11374"/>
            <a:ext cx="2183608" cy="16377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85" y="4568210"/>
            <a:ext cx="2184524" cy="16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16830</TotalTime>
  <Words>617</Words>
  <Application>Microsoft Office PowerPoint</Application>
  <PresentationFormat>Apresentação na tela (4:3)</PresentationFormat>
  <Paragraphs>60</Paragraphs>
  <Slides>14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Tw Cen MT</vt:lpstr>
      <vt:lpstr>Circuito</vt:lpstr>
      <vt:lpstr>RELATÓRIO DA COMISSÃO DE POLÍTICA NACIONAL DE HUMANIZAÇÃO-CPNH   </vt:lpstr>
      <vt:lpstr>INTRODUÇÃO </vt:lpstr>
      <vt:lpstr>Mês natalino</vt:lpstr>
      <vt:lpstr>Confraternização e união</vt:lpstr>
      <vt:lpstr>Confraternizando com amor</vt:lpstr>
      <vt:lpstr>Família hr</vt:lpstr>
      <vt:lpstr>Confraternização entre os setores do hr</vt:lpstr>
      <vt:lpstr>Cantata de natal</vt:lpstr>
      <vt:lpstr> A diretoria do hospital regional presenteia funcionários e parceiros da instituição com os panetones, preparados e entregues carinhosamente pela comissão de humanização</vt:lpstr>
      <vt:lpstr> COMISSÃO DE EDUCAÇÃO PERMANENTE </vt:lpstr>
      <vt:lpstr>Treinamentos e reuniões com as demais equipes do hr: </vt:lpstr>
      <vt:lpstr>Apresentação do PowerPoint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COMISSÃO DE POLÍTICA NACIONAL DE HUMANIZAÇÃO  CPNH</dc:title>
  <dc:creator>Win7</dc:creator>
  <cp:lastModifiedBy>Windows</cp:lastModifiedBy>
  <cp:revision>781</cp:revision>
  <dcterms:created xsi:type="dcterms:W3CDTF">2018-12-12T17:27:47Z</dcterms:created>
  <dcterms:modified xsi:type="dcterms:W3CDTF">2022-01-11T14:34:30Z</dcterms:modified>
</cp:coreProperties>
</file>