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57" r:id="rId2"/>
    <p:sldId id="258" r:id="rId3"/>
    <p:sldId id="362" r:id="rId4"/>
    <p:sldId id="351" r:id="rId5"/>
    <p:sldId id="374" r:id="rId6"/>
    <p:sldId id="375" r:id="rId7"/>
    <p:sldId id="369" r:id="rId8"/>
    <p:sldId id="272" r:id="rId9"/>
    <p:sldId id="300" r:id="rId10"/>
    <p:sldId id="376" r:id="rId11"/>
    <p:sldId id="377" r:id="rId12"/>
    <p:sldId id="378" r:id="rId13"/>
    <p:sldId id="36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62"/>
            <p14:sldId id="351"/>
            <p14:sldId id="374"/>
            <p14:sldId id="375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369"/>
            <p14:sldId id="272"/>
          </p14:sldIdLst>
        </p14:section>
        <p14:section name="Seção sem Título" id="{FADD8065-5E5F-45F3-A9EF-CD514696D975}">
          <p14:sldIdLst>
            <p14:sldId id="300"/>
            <p14:sldId id="376"/>
            <p14:sldId id="377"/>
            <p14:sldId id="378"/>
            <p14:sldId id="366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>
        <p:scale>
          <a:sx n="72" d="100"/>
          <a:sy n="72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11/05/2021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3743" y="404664"/>
            <a:ext cx="6334681" cy="223329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abril 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7070" y="188640"/>
            <a:ext cx="6445290" cy="19050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Foi realizado palestra </a:t>
            </a:r>
            <a:r>
              <a:rPr lang="pt-BR" sz="2000" dirty="0"/>
              <a:t> </a:t>
            </a:r>
            <a:r>
              <a:rPr lang="pt-BR" sz="2000" dirty="0" smtClean="0"/>
              <a:t>do núcleo de segurança do paciente com a equipe da enfermagem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pic>
        <p:nvPicPr>
          <p:cNvPr id="5122" name="Picture 2" descr="C:\Users\Núbia Stael\Downloads\IMG-202104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998" y="1988840"/>
            <a:ext cx="178219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úbia Stael\Downloads\IMG-20210428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2636"/>
            <a:ext cx="3281012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44816" cy="19050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Foi realizado  treinamento com a equipe de fisioterapia sobre os novos recursos para a reabilitação pulmonar nos pacientes clínicos acometidos pela </a:t>
            </a:r>
            <a:r>
              <a:rPr lang="pt-BR" sz="2000" dirty="0" err="1" smtClean="0"/>
              <a:t>covid</a:t>
            </a:r>
            <a:r>
              <a:rPr lang="pt-BR" sz="2000" dirty="0" smtClean="0"/>
              <a:t> 19.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pic>
        <p:nvPicPr>
          <p:cNvPr id="1026" name="Picture 2" descr="C:\Users\Núbia Stael\Downloads\IMG-20210406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304256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úbia Stael\Downloads\IMG-20210406-WA0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07298"/>
            <a:ext cx="2304257" cy="30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úbia Stael\Downloads\IMG-20210406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2896"/>
            <a:ext cx="2304256" cy="30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29499" cy="147857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Outros temas foram abordados nos diferentes setores do HR: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00808"/>
            <a:ext cx="7429499" cy="3816424"/>
          </a:xfrm>
        </p:spPr>
        <p:txBody>
          <a:bodyPr>
            <a:normAutofit fontScale="77500" lnSpcReduction="20000"/>
          </a:bodyPr>
          <a:lstStyle/>
          <a:p>
            <a:r>
              <a:rPr lang="pt-BR" u="sng" dirty="0" smtClean="0"/>
              <a:t>Enfermagem</a:t>
            </a:r>
            <a:r>
              <a:rPr lang="pt-BR" dirty="0" smtClean="0"/>
              <a:t> -  Mecanismo de identificação do paciente; Segurança cirúrgica; Classificação de risco privativa do enfermeiro; Apresentação do relatório de glosas.</a:t>
            </a:r>
            <a:endParaRPr lang="pt-BR" dirty="0"/>
          </a:p>
          <a:p>
            <a:r>
              <a:rPr lang="pt-BR" u="sng" dirty="0"/>
              <a:t>Fisioterapia </a:t>
            </a:r>
            <a:r>
              <a:rPr lang="pt-BR" dirty="0" smtClean="0"/>
              <a:t>– Treinamento sobre a Ventilação Não Invasiva (VNI total face) e a Bolha de Respiração Individual Controlada (BRIC); Posição Prona no Tratamento da Insuficiência Respiratória Aguda na </a:t>
            </a:r>
            <a:r>
              <a:rPr lang="pt-BR" dirty="0" err="1" smtClean="0"/>
              <a:t>Covid</a:t>
            </a:r>
            <a:r>
              <a:rPr lang="pt-BR" dirty="0" smtClean="0"/>
              <a:t> 19; e o manejo desses pacientes.</a:t>
            </a:r>
            <a:endParaRPr lang="pt-BR" dirty="0"/>
          </a:p>
          <a:p>
            <a:r>
              <a:rPr lang="pt-BR" u="sng" dirty="0" smtClean="0"/>
              <a:t>Raio X</a:t>
            </a:r>
            <a:r>
              <a:rPr lang="pt-BR" dirty="0" smtClean="0"/>
              <a:t> – Entrega de exame de raio x mediante requerimento assinado e autorização de laudos; Lavagem das mãos; Deveres e obrigações. </a:t>
            </a:r>
          </a:p>
          <a:p>
            <a:r>
              <a:rPr lang="pt-BR" u="sng" dirty="0" smtClean="0"/>
              <a:t>Nutrição </a:t>
            </a:r>
            <a:r>
              <a:rPr lang="pt-BR" dirty="0" smtClean="0"/>
              <a:t>– Atualização e apresentação de protocolos.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7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7488832" cy="5184576"/>
          </a:xfrm>
        </p:spPr>
        <p:txBody>
          <a:bodyPr>
            <a:normAutofit/>
          </a:bodyPr>
          <a:lstStyle/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Limpeza da agulha do aparelho </a:t>
            </a:r>
            <a:r>
              <a:rPr lang="pt-BR" sz="2000" dirty="0" err="1" smtClean="0"/>
              <a:t>Cobas</a:t>
            </a:r>
            <a:r>
              <a:rPr lang="pt-BR" sz="2000" dirty="0" smtClean="0"/>
              <a:t> C111; Manter arquivo de segunda via de gasometria e </a:t>
            </a:r>
            <a:r>
              <a:rPr lang="pt-BR" sz="2000" dirty="0" err="1" smtClean="0"/>
              <a:t>troponina</a:t>
            </a:r>
            <a:r>
              <a:rPr lang="pt-BR" sz="2000" dirty="0" smtClean="0"/>
              <a:t>; Manter caixa de reagente próximo de vencer na frente e com identificação.</a:t>
            </a:r>
          </a:p>
          <a:p>
            <a:r>
              <a:rPr lang="pt-BR" sz="2000" u="sng" dirty="0" smtClean="0"/>
              <a:t>Higienização e Lavanderia</a:t>
            </a:r>
            <a:r>
              <a:rPr lang="pt-BR" sz="2000" dirty="0" smtClean="0"/>
              <a:t> – Orientação sobre o gerenciamento de resíduo.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1048"/>
            <a:ext cx="2820992" cy="211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82345"/>
            <a:ext cx="2088232" cy="278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5400600" cy="1478570"/>
          </a:xfrm>
        </p:spPr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2132856"/>
            <a:ext cx="7662986" cy="4226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64704"/>
            <a:ext cx="2520280" cy="14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883234"/>
            <a:ext cx="7560840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abril de 2021:</a:t>
            </a:r>
            <a:r>
              <a:rPr lang="pt-BR" dirty="0"/>
              <a:t> </a:t>
            </a:r>
          </a:p>
        </p:txBody>
      </p:sp>
      <p:pic>
        <p:nvPicPr>
          <p:cNvPr id="4" name="Imagem 3" descr="Índ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68752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A comissão de humanização parabeniza os aniversariantes do mês de </a:t>
            </a:r>
            <a:r>
              <a:rPr lang="pt-BR" sz="2800" dirty="0" smtClean="0"/>
              <a:t>abril</a:t>
            </a:r>
            <a:r>
              <a:rPr lang="pt-BR" sz="2800" dirty="0" smtClean="0"/>
              <a:t> </a:t>
            </a:r>
            <a:r>
              <a:rPr lang="pt-BR" sz="2800" dirty="0" smtClean="0"/>
              <a:t>com muita </a:t>
            </a:r>
            <a:r>
              <a:rPr lang="pt-BR" sz="2800" dirty="0" smtClean="0"/>
              <a:t>alegria e faz a entrega da caixa de bombom aos colaboradores</a:t>
            </a:r>
            <a:endParaRPr lang="pt-BR" sz="2800" dirty="0"/>
          </a:p>
        </p:txBody>
      </p:sp>
      <p:pic>
        <p:nvPicPr>
          <p:cNvPr id="1026" name="Picture 2" descr="C:\Users\Núbia Stael\Downloads\IMG-20210507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47" y="2564904"/>
            <a:ext cx="2403798" cy="32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úbia Stael\Downloads\IMG-20210507-WA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9" y="2519942"/>
            <a:ext cx="1656185" cy="32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893" y="-31541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Doações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971600" y="1052736"/>
            <a:ext cx="7560840" cy="2952327"/>
          </a:xfrm>
        </p:spPr>
        <p:txBody>
          <a:bodyPr>
            <a:noAutofit/>
          </a:bodyPr>
          <a:lstStyle/>
          <a:p>
            <a:r>
              <a:rPr lang="pt-BR" sz="2000" dirty="0" smtClean="0"/>
              <a:t>O Hospital Regional recebeu a doação de 53 pacotes de café gourmet da COCAMAR, que foram sorteados nos diferentes setores do hospital. A Comissão de Humanização organizou o sorteio com </a:t>
            </a:r>
            <a:r>
              <a:rPr lang="pt-BR" sz="2000" smtClean="0"/>
              <a:t>todo carinho</a:t>
            </a:r>
            <a:r>
              <a:rPr lang="pt-BR" sz="2000" smtClean="0"/>
              <a:t>.</a:t>
            </a:r>
            <a:endParaRPr lang="pt-BR" sz="2000" dirty="0"/>
          </a:p>
        </p:txBody>
      </p:sp>
      <p:pic>
        <p:nvPicPr>
          <p:cNvPr id="2050" name="Picture 2" descr="C:\Users\Núbia Stael\Downloads\IMG-20210331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9264"/>
            <a:ext cx="1402254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úbia Stael\Downloads\IMG-20210402-WA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70987"/>
            <a:ext cx="1880118" cy="25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úbia Stael\Downloads\IMG-20210402-WA0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6"/>
            <a:ext cx="1508630" cy="28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úbia Stael\Downloads\IMG-20210402-WA00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5762"/>
            <a:ext cx="1610676" cy="28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856" y="-164099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Doações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000" dirty="0" smtClean="0"/>
              <a:t>O Hospital Regional também recebeu a doação de ovos de páscoa, foram um total de 100 ovos, recebidos da Usina Santa Helena, do Banco </a:t>
            </a:r>
            <a:r>
              <a:rPr lang="pt-BR" sz="2000" dirty="0" err="1" smtClean="0"/>
              <a:t>Sicred</a:t>
            </a:r>
            <a:r>
              <a:rPr lang="pt-BR" sz="2000" dirty="0" smtClean="0"/>
              <a:t> e o Promotor de Justiça </a:t>
            </a:r>
            <a:r>
              <a:rPr lang="pt-BR" sz="2000" dirty="0" err="1" smtClean="0"/>
              <a:t>Drº</a:t>
            </a:r>
            <a:r>
              <a:rPr lang="pt-BR" sz="2000" dirty="0" smtClean="0"/>
              <a:t> </a:t>
            </a:r>
            <a:r>
              <a:rPr lang="pt-BR" sz="2000" dirty="0" smtClean="0"/>
              <a:t>Paulo Henrique Freitas. Além de duas barras trufadas da </a:t>
            </a:r>
            <a:r>
              <a:rPr lang="pt-BR" sz="2000" dirty="0" err="1" smtClean="0"/>
              <a:t>Coller</a:t>
            </a:r>
            <a:r>
              <a:rPr lang="pt-BR" sz="2000" dirty="0" smtClean="0"/>
              <a:t> Gourmet </a:t>
            </a:r>
            <a:r>
              <a:rPr lang="pt-BR" sz="2000" dirty="0" smtClean="0"/>
              <a:t>que também </a:t>
            </a:r>
            <a:r>
              <a:rPr lang="pt-BR" sz="2000" dirty="0" smtClean="0"/>
              <a:t>foram sorteadas através da Comissão de Humanização</a:t>
            </a:r>
            <a:r>
              <a:rPr lang="pt-BR" sz="2400" dirty="0" smtClean="0"/>
              <a:t>. </a:t>
            </a:r>
            <a:endParaRPr lang="pt-BR" sz="2000" dirty="0"/>
          </a:p>
        </p:txBody>
      </p:sp>
      <p:pic>
        <p:nvPicPr>
          <p:cNvPr id="1026" name="Picture 2" descr="C:\Users\Núbia Stael\Downloads\IMG_20210401_16342090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861046"/>
            <a:ext cx="2916324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úbia Stael\Downloads\IMG_20210401_16571218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7"/>
            <a:ext cx="2916324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187624" y="332656"/>
            <a:ext cx="4896544" cy="1368152"/>
          </a:xfrm>
        </p:spPr>
        <p:txBody>
          <a:bodyPr>
            <a:noAutofit/>
          </a:bodyPr>
          <a:lstStyle/>
          <a:p>
            <a:r>
              <a:rPr lang="pt-BR" sz="2000" dirty="0" smtClean="0"/>
              <a:t>Parabéns aos nossos sorteados!...</a:t>
            </a:r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2050" name="Picture 2" descr="C:\Users\Núbia Stael\Downloads\IMG_20210401_174140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0693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úbia Stael\Downloads\IMG_20210402_075000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54" y="1090693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úbia Stael\Downloads\IMG_20210402_095006939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03369"/>
            <a:ext cx="1999371" cy="26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úbia Stael\Downloads\IMG_20210402_094947742_HD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83" y="3295168"/>
            <a:ext cx="2027422" cy="27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36" y="3303369"/>
            <a:ext cx="124936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7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úbia Stael\Downloads\IMG_20210401_175021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40" y="813224"/>
            <a:ext cx="1976155" cy="26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úbia Stael\Downloads\IMG_20210401_1751138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68" y="3867954"/>
            <a:ext cx="3137723" cy="23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úbia Stael\Downloads\IMG-20210402-WA0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3224"/>
            <a:ext cx="3147663" cy="23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77" y="3612940"/>
            <a:ext cx="1961060" cy="262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</a:t>
            </a:r>
            <a:r>
              <a:rPr lang="pt-BR" dirty="0" smtClean="0"/>
              <a:t>treinamentos e reuniões </a:t>
            </a:r>
            <a:r>
              <a:rPr lang="pt-BR" dirty="0" smtClean="0"/>
              <a:t>realizados no mês de abril 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19050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No mês de abril foram realizados  orientação sobre gerenciamento de resíduo em todos os setores para capacitação das equipes, com o objetivo de atualização  e melhoria dos serviços. 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pic>
        <p:nvPicPr>
          <p:cNvPr id="4098" name="Picture 2" descr="C:\Users\Núbia Stael\Downloads\IMG-20210507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341237" cy="17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úbia Stael\Downloads\IMG-20210507-WA0047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 b="7556"/>
          <a:stretch>
            <a:fillRect/>
          </a:stretch>
        </p:blipFill>
        <p:spPr bwMode="auto">
          <a:xfrm>
            <a:off x="574424" y="4241147"/>
            <a:ext cx="2557416" cy="16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úbia Stael\Downloads\IMG-20210507-WA0048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 bwMode="auto">
          <a:xfrm>
            <a:off x="5756155" y="1962538"/>
            <a:ext cx="2755142" cy="17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Núbia Stael\Downloads\IMG-20210507-WA0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54786"/>
            <a:ext cx="2243133" cy="16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341965" cy="17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úbia Stael\Downloads\IMG-20210507-WA00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85515"/>
            <a:ext cx="2235001" cy="16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13574</TotalTime>
  <Words>442</Words>
  <Application>Microsoft Office PowerPoint</Application>
  <PresentationFormat>Apresentação na tela (4:3)</PresentationFormat>
  <Paragraphs>45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Circuito</vt:lpstr>
      <vt:lpstr>RELATÓRIO DA COMISSÃO DE POLÍTICA NACIONAL DE HUMANIZAÇÃO-CPNH   </vt:lpstr>
      <vt:lpstr>INTRODUÇÃO </vt:lpstr>
      <vt:lpstr>A comissão de humanização parabeniza os aniversariantes do mês de abril com muita alegria e faz a entrega da caixa de bombom aos colaboradores</vt:lpstr>
      <vt:lpstr> Doações</vt:lpstr>
      <vt:lpstr> Doações</vt:lpstr>
      <vt:lpstr>Apresentação do PowerPoint</vt:lpstr>
      <vt:lpstr>Apresentação do PowerPoint</vt:lpstr>
      <vt:lpstr> COMISSÃO DE EDUCAÇÃO PERMANENTE </vt:lpstr>
      <vt:lpstr>No mês de abril foram realizados  orientação sobre gerenciamento de resíduo em todos os setores para capacitação das equipes, com o objetivo de atualização  e melhoria dos serviços.  </vt:lpstr>
      <vt:lpstr>Foi realizado palestra  do núcleo de segurança do paciente com a equipe da enfermagem </vt:lpstr>
      <vt:lpstr>Foi realizado  treinamento com a equipe de fisioterapia sobre os novos recursos para a reabilitação pulmonar nos pacientes clínicos acometidos pela covid 19. </vt:lpstr>
      <vt:lpstr>Outros temas foram abordados nos diferentes setores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Núbia Stael</cp:lastModifiedBy>
  <cp:revision>590</cp:revision>
  <dcterms:created xsi:type="dcterms:W3CDTF">2018-12-12T17:27:47Z</dcterms:created>
  <dcterms:modified xsi:type="dcterms:W3CDTF">2021-05-12T00:52:09Z</dcterms:modified>
</cp:coreProperties>
</file>