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1" r:id="rId14"/>
    <p:sldId id="280" r:id="rId15"/>
    <p:sldId id="273" r:id="rId16"/>
    <p:sldId id="274" r:id="rId17"/>
    <p:sldId id="275" r:id="rId18"/>
    <p:sldId id="276" r:id="rId19"/>
    <p:sldId id="277" r:id="rId20"/>
    <p:sldId id="282" r:id="rId21"/>
    <p:sldId id="283" r:id="rId22"/>
    <p:sldId id="285" r:id="rId23"/>
    <p:sldId id="289" r:id="rId24"/>
    <p:sldId id="286" r:id="rId25"/>
    <p:sldId id="290" r:id="rId26"/>
    <p:sldId id="284" r:id="rId27"/>
    <p:sldId id="279"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initials="W" lastIdx="0" clrIdx="0">
    <p:extLst>
      <p:ext uri="{19B8F6BF-5375-455C-9EA6-DF929625EA0E}">
        <p15:presenceInfo xmlns:p15="http://schemas.microsoft.com/office/powerpoint/2012/main" userId="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FF"/>
    <a:srgbClr val="6666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Planilha_do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Planilha_do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Planilha_do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Planilha_do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Planilha_do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84A-40DC-82F2-CE6BFC6A31EA}"/>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84A-40DC-82F2-CE6BFC6A31EA}"/>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84A-40DC-82F2-CE6BFC6A31EA}"/>
              </c:ext>
            </c:extLst>
          </c:dPt>
          <c:dLbls>
            <c:dLbl>
              <c:idx val="0"/>
              <c:layout>
                <c:manualLayout>
                  <c:x val="-0.10974767149152315"/>
                  <c:y val="7.323815426282347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4A-40DC-82F2-CE6BFC6A31EA}"/>
                </c:ext>
              </c:extLst>
            </c:dLbl>
            <c:dLbl>
              <c:idx val="1"/>
              <c:layout>
                <c:manualLayout>
                  <c:x val="8.064239301046322E-2"/>
                  <c:y val="0.1821642324641991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4A-40DC-82F2-CE6BFC6A31EA}"/>
                </c:ext>
              </c:extLst>
            </c:dLbl>
            <c:dLbl>
              <c:idx val="2"/>
              <c:layout>
                <c:manualLayout>
                  <c:x val="-3.3193712648640926E-2"/>
                  <c:y val="4.0614779859812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4A-40DC-82F2-CE6BFC6A31EA}"/>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Plan1!$A$2:$A$4</c:f>
              <c:strCache>
                <c:ptCount val="3"/>
                <c:pt idx="0">
                  <c:v>INTERNAÇÕES</c:v>
                </c:pt>
                <c:pt idx="1">
                  <c:v>PRONTO SOCORRO</c:v>
                </c:pt>
                <c:pt idx="2">
                  <c:v>COLABORADORES</c:v>
                </c:pt>
              </c:strCache>
            </c:strRef>
          </c:cat>
          <c:val>
            <c:numRef>
              <c:f>Plan1!$B$2:$B$4</c:f>
              <c:numCache>
                <c:formatCode>General</c:formatCode>
                <c:ptCount val="3"/>
                <c:pt idx="0">
                  <c:v>8</c:v>
                </c:pt>
                <c:pt idx="1">
                  <c:v>11</c:v>
                </c:pt>
                <c:pt idx="2">
                  <c:v>16</c:v>
                </c:pt>
              </c:numCache>
            </c:numRef>
          </c:val>
          <c:extLst>
            <c:ext xmlns:c16="http://schemas.microsoft.com/office/drawing/2014/chart" uri="{C3380CC4-5D6E-409C-BE32-E72D297353CC}">
              <c16:uniqueId val="{00000006-684A-40DC-82F2-CE6BFC6A31E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 </a:t>
            </a:r>
          </a:p>
        </c:rich>
      </c:tx>
      <c:overlay val="1"/>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t-BR"/>
        </a:p>
      </c:txPr>
    </c:title>
    <c:autoTitleDeleted val="0"/>
    <c:plotArea>
      <c:layout>
        <c:manualLayout>
          <c:layoutTarget val="inner"/>
          <c:xMode val="edge"/>
          <c:yMode val="edge"/>
          <c:x val="0.14862159427626428"/>
          <c:y val="7.0532958885394126E-2"/>
          <c:w val="0.46834846096696037"/>
          <c:h val="0.92610832878673"/>
        </c:manualLayout>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2C6-4B9A-BA45-CA797E160E6B}"/>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2C6-4B9A-BA45-CA797E160E6B}"/>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2C6-4B9A-BA45-CA797E160E6B}"/>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2C6-4B9A-BA45-CA797E160E6B}"/>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2C6-4B9A-BA45-CA797E160E6B}"/>
              </c:ext>
            </c:extLst>
          </c:dPt>
          <c:dLbls>
            <c:dLbl>
              <c:idx val="0"/>
              <c:layout>
                <c:manualLayout>
                  <c:x val="-6.7843245337413068E-3"/>
                  <c:y val="2.2775247194754469E-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C6-4B9A-BA45-CA797E160E6B}"/>
                </c:ext>
              </c:extLst>
            </c:dLbl>
            <c:dLbl>
              <c:idx val="1"/>
              <c:layout>
                <c:manualLayout>
                  <c:x val="-5.5573419192739351E-2"/>
                  <c:y val="8.39403260748805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C6-4B9A-BA45-CA797E160E6B}"/>
                </c:ext>
              </c:extLst>
            </c:dLbl>
            <c:dLbl>
              <c:idx val="2"/>
              <c:layout>
                <c:manualLayout>
                  <c:x val="-3.5841815296875847E-3"/>
                  <c:y val="-8.452046994778365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2C6-4B9A-BA45-CA797E160E6B}"/>
                </c:ext>
              </c:extLst>
            </c:dLbl>
            <c:dLbl>
              <c:idx val="3"/>
              <c:layout>
                <c:manualLayout>
                  <c:x val="-1.8333076951563786E-2"/>
                  <c:y val="9.3029941117653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2C6-4B9A-BA45-CA797E160E6B}"/>
                </c:ext>
              </c:extLst>
            </c:dLbl>
            <c:dLbl>
              <c:idx val="4"/>
              <c:layout>
                <c:manualLayout>
                  <c:x val="2.9350727412053933E-2"/>
                  <c:y val="3.465587156982557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C6-4B9A-BA45-CA797E160E6B}"/>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0</c:formatCode>
                <c:ptCount val="5"/>
                <c:pt idx="0">
                  <c:v>10</c:v>
                </c:pt>
                <c:pt idx="1">
                  <c:v>5</c:v>
                </c:pt>
                <c:pt idx="2">
                  <c:v>4</c:v>
                </c:pt>
                <c:pt idx="3">
                  <c:v>0</c:v>
                </c:pt>
                <c:pt idx="4">
                  <c:v>1</c:v>
                </c:pt>
              </c:numCache>
            </c:numRef>
          </c:val>
          <c:extLst>
            <c:ext xmlns:c16="http://schemas.microsoft.com/office/drawing/2014/chart" uri="{C3380CC4-5D6E-409C-BE32-E72D297353CC}">
              <c16:uniqueId val="{0000000A-82C6-4B9A-BA45-CA797E160E6B}"/>
            </c:ext>
          </c:extLst>
        </c:ser>
        <c:ser>
          <c:idx val="1"/>
          <c:order val="1"/>
          <c:tx>
            <c:strRef>
              <c:f>Plan1!$C$1</c:f>
              <c:strCache>
                <c:ptCount val="1"/>
                <c:pt idx="0">
                  <c:v>Coluna1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E7E-463C-A432-139D8E1FDA61}"/>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E7E-463C-A432-139D8E1FDA61}"/>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E7E-463C-A432-139D8E1FDA61}"/>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E7E-463C-A432-139D8E1FDA61}"/>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E7E-463C-A432-139D8E1FDA61}"/>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Plan1!$C$2:$C$6</c:f>
              <c:numCache>
                <c:formatCode>General</c:formatCode>
                <c:ptCount val="5"/>
              </c:numCache>
            </c:numRef>
          </c:val>
          <c:extLst>
            <c:ext xmlns:c16="http://schemas.microsoft.com/office/drawing/2014/chart" uri="{C3380CC4-5D6E-409C-BE32-E72D297353CC}">
              <c16:uniqueId val="{0000000B-82C6-4B9A-BA45-CA797E160E6B}"/>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53-4B36-9B52-16FB07671C68}"/>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53-4B36-9B52-16FB07671C68}"/>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53-4B36-9B52-16FB07671C68}"/>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53-4B36-9B52-16FB07671C68}"/>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D53-4B36-9B52-16FB07671C68}"/>
              </c:ext>
            </c:extLst>
          </c:dPt>
          <c:dLbls>
            <c:dLbl>
              <c:idx val="0"/>
              <c:layout>
                <c:manualLayout>
                  <c:x val="6.0836613870212546E-4"/>
                  <c:y val="1.064511350590675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53-4B36-9B52-16FB07671C68}"/>
                </c:ext>
              </c:extLst>
            </c:dLbl>
            <c:dLbl>
              <c:idx val="1"/>
              <c:layout>
                <c:manualLayout>
                  <c:x val="7.8189605438753099E-2"/>
                  <c:y val="7.203335431865591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53-4B36-9B52-16FB07671C68}"/>
                </c:ext>
              </c:extLst>
            </c:dLbl>
            <c:dLbl>
              <c:idx val="2"/>
              <c:layout>
                <c:manualLayout>
                  <c:x val="-5.4963772432248433E-4"/>
                  <c:y val="-6.363521337135383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53-4B36-9B52-16FB07671C68}"/>
                </c:ext>
              </c:extLst>
            </c:dLbl>
            <c:dLbl>
              <c:idx val="3"/>
              <c:layout>
                <c:manualLayout>
                  <c:x val="1.4804348915698377E-2"/>
                  <c:y val="-1.70610260873710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D53-4B36-9B52-16FB07671C68}"/>
                </c:ext>
              </c:extLst>
            </c:dLbl>
            <c:dLbl>
              <c:idx val="4"/>
              <c:layout>
                <c:manualLayout>
                  <c:x val="5.1474033005703516E-2"/>
                  <c:y val="2.013973756002419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D53-4B36-9B52-16FB07671C68}"/>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16</c:v>
                </c:pt>
                <c:pt idx="1">
                  <c:v>12</c:v>
                </c:pt>
                <c:pt idx="2">
                  <c:v>4</c:v>
                </c:pt>
                <c:pt idx="3">
                  <c:v>1</c:v>
                </c:pt>
                <c:pt idx="4">
                  <c:v>0</c:v>
                </c:pt>
              </c:numCache>
            </c:numRef>
          </c:val>
          <c:extLst>
            <c:ext xmlns:c16="http://schemas.microsoft.com/office/drawing/2014/chart" uri="{C3380CC4-5D6E-409C-BE32-E72D297353CC}">
              <c16:uniqueId val="{0000000A-ED53-4B36-9B52-16FB07671C68}"/>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explosion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AFA-43C5-831D-144C64A5D6BF}"/>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AFA-43C5-831D-144C64A5D6BF}"/>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AFA-43C5-831D-144C64A5D6BF}"/>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AFA-43C5-831D-144C64A5D6BF}"/>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AFA-43C5-831D-144C64A5D6BF}"/>
              </c:ext>
            </c:extLst>
          </c:dPt>
          <c:dLbls>
            <c:dLbl>
              <c:idx val="0"/>
              <c:layout>
                <c:manualLayout>
                  <c:x val="8.0364256215447516E-2"/>
                  <c:y val="8.606592570071876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AFA-43C5-831D-144C64A5D6BF}"/>
                </c:ext>
              </c:extLst>
            </c:dLbl>
            <c:dLbl>
              <c:idx val="1"/>
              <c:layout>
                <c:manualLayout>
                  <c:x val="4.9813186266340778E-2"/>
                  <c:y val="-0.11684465614931674"/>
                </c:manualLayout>
              </c:layout>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pt-BR"/>
                </a:p>
              </c:txPr>
              <c:dLblPos val="bestFit"/>
              <c:showLegendKey val="0"/>
              <c:showVal val="0"/>
              <c:showCatName val="0"/>
              <c:showSerName val="0"/>
              <c:showPercent val="1"/>
              <c:showBubbleSize val="0"/>
              <c:extLst>
                <c:ext xmlns:c15="http://schemas.microsoft.com/office/drawing/2012/chart" uri="{CE6537A1-D6FC-4f65-9D91-7224C49458BB}">
                  <c15:layout>
                    <c:manualLayout>
                      <c:w val="8.5805425554568007E-2"/>
                      <c:h val="6.7439381735362736E-2"/>
                    </c:manualLayout>
                  </c15:layout>
                </c:ext>
                <c:ext xmlns:c16="http://schemas.microsoft.com/office/drawing/2014/chart" uri="{C3380CC4-5D6E-409C-BE32-E72D297353CC}">
                  <c16:uniqueId val="{00000003-2AFA-43C5-831D-144C64A5D6BF}"/>
                </c:ext>
              </c:extLst>
            </c:dLbl>
            <c:dLbl>
              <c:idx val="2"/>
              <c:layout>
                <c:manualLayout>
                  <c:x val="-8.20750203637471E-2"/>
                  <c:y val="1.5884472704136693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8.0293885170166279E-2"/>
                      <c:h val="8.0667078657926897E-2"/>
                    </c:manualLayout>
                  </c15:layout>
                </c:ext>
                <c:ext xmlns:c16="http://schemas.microsoft.com/office/drawing/2014/chart" uri="{C3380CC4-5D6E-409C-BE32-E72D297353CC}">
                  <c16:uniqueId val="{00000005-2AFA-43C5-831D-144C64A5D6BF}"/>
                </c:ext>
              </c:extLst>
            </c:dLbl>
            <c:dLbl>
              <c:idx val="3"/>
              <c:layout>
                <c:manualLayout>
                  <c:x val="0.1584847807234141"/>
                  <c:y val="0.1460595666068664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AFA-43C5-831D-144C64A5D6BF}"/>
                </c:ext>
              </c:extLst>
            </c:dLbl>
            <c:dLbl>
              <c:idx val="4"/>
              <c:layout>
                <c:manualLayout>
                  <c:x val="8.1253992611932002E-2"/>
                  <c:y val="-0.3405632013109654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AFA-43C5-831D-144C64A5D6BF}"/>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10</c:v>
                </c:pt>
                <c:pt idx="1">
                  <c:v>4</c:v>
                </c:pt>
                <c:pt idx="2">
                  <c:v>3</c:v>
                </c:pt>
                <c:pt idx="3">
                  <c:v>1</c:v>
                </c:pt>
                <c:pt idx="4">
                  <c:v>26</c:v>
                </c:pt>
              </c:numCache>
            </c:numRef>
          </c:val>
          <c:extLst>
            <c:ext xmlns:c16="http://schemas.microsoft.com/office/drawing/2014/chart" uri="{C3380CC4-5D6E-409C-BE32-E72D297353CC}">
              <c16:uniqueId val="{0000000A-2AFA-43C5-831D-144C64A5D6BF}"/>
            </c:ext>
          </c:extLst>
        </c:ser>
        <c:dLbls>
          <c:showLegendKey val="0"/>
          <c:showVal val="1"/>
          <c:showCatName val="0"/>
          <c:showSerName val="0"/>
          <c:showPercent val="0"/>
          <c:showBubbleSize val="0"/>
          <c:showLeaderLines val="1"/>
        </c:dLbls>
        <c:firstSliceAng val="360"/>
      </c:pieChart>
      <c:spPr>
        <a:noFill/>
        <a:ln>
          <a:noFill/>
        </a:ln>
        <a:effectLst/>
      </c:spPr>
    </c:plotArea>
    <c:legend>
      <c:legendPos val="r"/>
      <c:layout>
        <c:manualLayout>
          <c:xMode val="edge"/>
          <c:yMode val="edge"/>
          <c:x val="0.74942777071770872"/>
          <c:y val="0.2336144751277538"/>
          <c:w val="0.23849997569714479"/>
          <c:h val="0.5387283357404734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EB6-414B-877A-E560C858E666}"/>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EB6-414B-877A-E560C858E666}"/>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EB6-414B-877A-E560C858E666}"/>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EB6-414B-877A-E560C858E666}"/>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EB6-414B-877A-E560C858E666}"/>
              </c:ext>
            </c:extLst>
          </c:dPt>
          <c:dLbls>
            <c:dLbl>
              <c:idx val="0"/>
              <c:layout>
                <c:manualLayout>
                  <c:x val="6.4176202889585626E-3"/>
                  <c:y val="2.525856060684198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EB6-414B-877A-E560C858E666}"/>
                </c:ext>
              </c:extLst>
            </c:dLbl>
            <c:dLbl>
              <c:idx val="1"/>
              <c:layout>
                <c:manualLayout>
                  <c:x val="1.8050166207073625E-3"/>
                  <c:y val="0.1543848843531601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EB6-414B-877A-E560C858E666}"/>
                </c:ext>
              </c:extLst>
            </c:dLbl>
            <c:dLbl>
              <c:idx val="2"/>
              <c:layout>
                <c:manualLayout>
                  <c:x val="-0.13009423382307461"/>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EB6-414B-877A-E560C858E666}"/>
                </c:ext>
              </c:extLst>
            </c:dLbl>
            <c:dLbl>
              <c:idx val="3"/>
              <c:layout>
                <c:manualLayout>
                  <c:x val="-3.5488589020196991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EB6-414B-877A-E560C858E666}"/>
                </c:ext>
              </c:extLst>
            </c:dLbl>
            <c:dLbl>
              <c:idx val="4"/>
              <c:layout>
                <c:manualLayout>
                  <c:x val="6.0055300563206772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EB6-414B-877A-E560C858E666}"/>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2</c:v>
                </c:pt>
                <c:pt idx="1">
                  <c:v>5</c:v>
                </c:pt>
                <c:pt idx="2">
                  <c:v>1</c:v>
                </c:pt>
                <c:pt idx="3">
                  <c:v>0</c:v>
                </c:pt>
                <c:pt idx="4">
                  <c:v>7</c:v>
                </c:pt>
              </c:numCache>
            </c:numRef>
          </c:val>
          <c:extLst>
            <c:ext xmlns:c16="http://schemas.microsoft.com/office/drawing/2014/chart" uri="{C3380CC4-5D6E-409C-BE32-E72D297353CC}">
              <c16:uniqueId val="{0000000A-EEB6-414B-877A-E560C858E66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342285860573191"/>
          <c:y val="0.34287516153130942"/>
          <c:w val="0.20832526555446107"/>
          <c:h val="0.454599203431462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84-46E4-817F-EA6FC987046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784-46E4-817F-EA6FC987046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784-46E4-817F-EA6FC9870469}"/>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E784-46E4-817F-EA6FC9870469}"/>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E784-46E4-817F-EA6FC9870469}"/>
              </c:ext>
            </c:extLst>
          </c:dPt>
          <c:dLbls>
            <c:dLbl>
              <c:idx val="0"/>
              <c:layout>
                <c:manualLayout>
                  <c:x val="-0.13349289634755618"/>
                  <c:y val="8.86060650467978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784-46E4-817F-EA6FC9870469}"/>
                </c:ext>
              </c:extLst>
            </c:dLbl>
            <c:dLbl>
              <c:idx val="1"/>
              <c:layout>
                <c:manualLayout>
                  <c:x val="-1.8995951073943293E-2"/>
                  <c:y val="4.140632701367205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784-46E4-817F-EA6FC9870469}"/>
                </c:ext>
              </c:extLst>
            </c:dLbl>
            <c:dLbl>
              <c:idx val="2"/>
              <c:layout>
                <c:manualLayout>
                  <c:x val="3.2145117686757873E-3"/>
                  <c:y val="5.350001114190136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784-46E4-817F-EA6FC9870469}"/>
                </c:ext>
              </c:extLst>
            </c:dLbl>
            <c:dLbl>
              <c:idx val="3"/>
              <c:layout>
                <c:manualLayout>
                  <c:x val="0.15406062051939048"/>
                  <c:y val="5.276351257694040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784-46E4-817F-EA6FC9870469}"/>
                </c:ext>
              </c:extLst>
            </c:dLbl>
            <c:dLbl>
              <c:idx val="4"/>
              <c:layout>
                <c:manualLayout>
                  <c:x val="4.2483659431438517E-2"/>
                  <c:y val="7.50431607043645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784-46E4-817F-EA6FC987046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20</c:v>
                </c:pt>
                <c:pt idx="1">
                  <c:v>15</c:v>
                </c:pt>
                <c:pt idx="2">
                  <c:v>3</c:v>
                </c:pt>
                <c:pt idx="3">
                  <c:v>5</c:v>
                </c:pt>
                <c:pt idx="4">
                  <c:v>6</c:v>
                </c:pt>
              </c:numCache>
            </c:numRef>
          </c:val>
          <c:extLst>
            <c:ext xmlns:c16="http://schemas.microsoft.com/office/drawing/2014/chart" uri="{C3380CC4-5D6E-409C-BE32-E72D297353CC}">
              <c16:uniqueId val="{0000000A-E784-46E4-817F-EA6FC9870469}"/>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1"/>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Vendas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B15-42E6-9411-28698C3C82B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B15-42E6-9411-28698C3C82B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B15-42E6-9411-28698C3C82B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B15-42E6-9411-28698C3C82B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B15-42E6-9411-28698C3C82B4}"/>
              </c:ext>
            </c:extLst>
          </c:dPt>
          <c:dLbls>
            <c:dLbl>
              <c:idx val="1"/>
              <c:layout>
                <c:manualLayout>
                  <c:x val="-4.2103519984386401E-3"/>
                  <c:y val="-4.586133204909221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15-42E6-9411-28698C3C82B4}"/>
                </c:ext>
              </c:extLst>
            </c:dLbl>
            <c:dLbl>
              <c:idx val="2"/>
              <c:layout>
                <c:manualLayout>
                  <c:x val="1.6746110606936291E-2"/>
                  <c:y val="-2.6462092589741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15-42E6-9411-28698C3C82B4}"/>
                </c:ext>
              </c:extLst>
            </c:dLbl>
            <c:dLbl>
              <c:idx val="3"/>
              <c:layout>
                <c:manualLayout>
                  <c:x val="2.035588430249323E-2"/>
                  <c:y val="-2.189835050977681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15-42E6-9411-28698C3C82B4}"/>
                </c:ext>
              </c:extLst>
            </c:dLbl>
            <c:dLbl>
              <c:idx val="4"/>
              <c:layout>
                <c:manualLayout>
                  <c:x val="8.1474873578341531E-2"/>
                  <c:y val="0.1473581376608404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B15-42E6-9411-28698C3C82B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17</c:v>
                </c:pt>
                <c:pt idx="1">
                  <c:v>3</c:v>
                </c:pt>
                <c:pt idx="2">
                  <c:v>5</c:v>
                </c:pt>
                <c:pt idx="3">
                  <c:v>2</c:v>
                </c:pt>
                <c:pt idx="4">
                  <c:v>13</c:v>
                </c:pt>
              </c:numCache>
            </c:numRef>
          </c:val>
          <c:extLst>
            <c:ext xmlns:c16="http://schemas.microsoft.com/office/drawing/2014/chart" uri="{C3380CC4-5D6E-409C-BE32-E72D297353CC}">
              <c16:uniqueId val="{0000000A-1B15-42E6-9411-28698C3C82B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036295589687001"/>
          <c:y val="1.7935860233985301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pt-BR"/>
        </a:p>
      </c:txPr>
    </c:title>
    <c:autoTitleDeleted val="0"/>
    <c:plotArea>
      <c:layout/>
      <c:pieChart>
        <c:varyColors val="1"/>
        <c:ser>
          <c:idx val="0"/>
          <c:order val="0"/>
          <c:tx>
            <c:strRef>
              <c:f>Plan1!$B$1</c:f>
              <c:strCache>
                <c:ptCount val="1"/>
                <c:pt idx="0">
                  <c:v>Manifestações</c:v>
                </c:pt>
              </c:strCache>
            </c:strRef>
          </c:tx>
          <c:dPt>
            <c:idx val="0"/>
            <c:bubble3D val="0"/>
            <c:spPr>
              <a:solidFill>
                <a:schemeClr val="accent1"/>
              </a:solidFill>
              <a:ln>
                <a:noFill/>
              </a:ln>
              <a:effectLst/>
            </c:spPr>
            <c:extLst>
              <c:ext xmlns:c16="http://schemas.microsoft.com/office/drawing/2014/chart" uri="{C3380CC4-5D6E-409C-BE32-E72D297353CC}">
                <c16:uniqueId val="{00000000-286C-454A-A54C-B0460AB9F160}"/>
              </c:ext>
            </c:extLst>
          </c:dPt>
          <c:dPt>
            <c:idx val="1"/>
            <c:bubble3D val="0"/>
            <c:spPr>
              <a:solidFill>
                <a:schemeClr val="accent3"/>
              </a:solidFill>
              <a:ln>
                <a:noFill/>
              </a:ln>
              <a:effectLst/>
            </c:spPr>
            <c:extLst>
              <c:ext xmlns:c16="http://schemas.microsoft.com/office/drawing/2014/chart" uri="{C3380CC4-5D6E-409C-BE32-E72D297353CC}">
                <c16:uniqueId val="{00000001-286C-454A-A54C-B0460AB9F160}"/>
              </c:ext>
            </c:extLst>
          </c:dPt>
          <c:dPt>
            <c:idx val="2"/>
            <c:bubble3D val="0"/>
            <c:spPr>
              <a:solidFill>
                <a:schemeClr val="accent5"/>
              </a:solidFill>
              <a:ln>
                <a:noFill/>
              </a:ln>
              <a:effectLst/>
            </c:spPr>
            <c:extLst>
              <c:ext xmlns:c16="http://schemas.microsoft.com/office/drawing/2014/chart" uri="{C3380CC4-5D6E-409C-BE32-E72D297353CC}">
                <c16:uniqueId val="{00000002-286C-454A-A54C-B0460AB9F160}"/>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3-286C-454A-A54C-B0460AB9F160}"/>
              </c:ext>
            </c:extLst>
          </c:dPt>
          <c:dPt>
            <c:idx val="4"/>
            <c:bubble3D val="0"/>
            <c:spPr>
              <a:solidFill>
                <a:schemeClr val="accent3">
                  <a:lumMod val="60000"/>
                </a:schemeClr>
              </a:solidFill>
              <a:ln>
                <a:noFill/>
              </a:ln>
              <a:effectLst/>
            </c:spPr>
            <c:extLst>
              <c:ext xmlns:c16="http://schemas.microsoft.com/office/drawing/2014/chart" uri="{C3380CC4-5D6E-409C-BE32-E72D297353CC}">
                <c16:uniqueId val="{00000004-286C-454A-A54C-B0460AB9F160}"/>
              </c:ext>
            </c:extLst>
          </c:dPt>
          <c:dLbls>
            <c:dLbl>
              <c:idx val="0"/>
              <c:layout>
                <c:manualLayout>
                  <c:x val="0.11864270448675976"/>
                  <c:y val="-3.58717204679706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86C-454A-A54C-B0460AB9F160}"/>
                </c:ext>
              </c:extLst>
            </c:dLbl>
            <c:dLbl>
              <c:idx val="1"/>
              <c:layout>
                <c:manualLayout>
                  <c:x val="9.3833538853232201E-2"/>
                  <c:y val="-6.7803906910531647E-2"/>
                </c:manualLayout>
              </c:layout>
              <c:numFmt formatCode="0.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pt-B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86C-454A-A54C-B0460AB9F160}"/>
                </c:ext>
              </c:extLst>
            </c:dLbl>
            <c:dLbl>
              <c:idx val="2"/>
              <c:layout>
                <c:manualLayout>
                  <c:x val="0.1037951492872171"/>
                  <c:y val="0.107615161403911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86C-454A-A54C-B0460AB9F160}"/>
                </c:ext>
              </c:extLst>
            </c:dLbl>
            <c:dLbl>
              <c:idx val="3"/>
              <c:layout>
                <c:manualLayout>
                  <c:x val="-5.1980336565147604E-2"/>
                  <c:y val="-6.8754130896943655E-2"/>
                </c:manualLayout>
              </c:layout>
              <c:showLegendKey val="0"/>
              <c:showVal val="0"/>
              <c:showCatName val="1"/>
              <c:showSerName val="0"/>
              <c:showPercent val="1"/>
              <c:showBubbleSize val="0"/>
              <c:extLst>
                <c:ext xmlns:c15="http://schemas.microsoft.com/office/drawing/2012/chart" uri="{CE6537A1-D6FC-4f65-9D91-7224C49458BB}">
                  <c15:layout>
                    <c:manualLayout>
                      <c:w val="0.19934149430139297"/>
                      <c:h val="0.13272536573149124"/>
                    </c:manualLayout>
                  </c15:layout>
                </c:ext>
                <c:ext xmlns:c16="http://schemas.microsoft.com/office/drawing/2014/chart" uri="{C3380CC4-5D6E-409C-BE32-E72D297353CC}">
                  <c16:uniqueId val="{00000003-286C-454A-A54C-B0460AB9F160}"/>
                </c:ext>
              </c:extLst>
            </c:dLbl>
            <c:dLbl>
              <c:idx val="4"/>
              <c:layout>
                <c:manualLayout>
                  <c:x val="-6.4551373881135271E-2"/>
                  <c:y val="6.98053323642005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86C-454A-A54C-B0460AB9F160}"/>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pt-BR"/>
              </a:p>
            </c:txPr>
            <c:showLegendKey val="0"/>
            <c:showVal val="0"/>
            <c:showCatName val="1"/>
            <c:showSerName val="0"/>
            <c:showPercent val="1"/>
            <c:showBubbleSize val="0"/>
            <c:showLeaderLines val="1"/>
            <c:leaderLines>
              <c:spPr>
                <a:ln w="9525" cap="rnd" cmpd="sng" algn="ctr">
                  <a:solidFill>
                    <a:schemeClr val="tx1">
                      <a:tint val="60000"/>
                    </a:schemeClr>
                  </a:solidFill>
                  <a:prstDash val="solid"/>
                  <a:round/>
                </a:ln>
                <a:effectLst/>
              </c:spPr>
            </c:leaderLines>
            <c:extLst>
              <c:ext xmlns:c15="http://schemas.microsoft.com/office/drawing/2012/chart" uri="{CE6537A1-D6FC-4f65-9D91-7224C49458BB}"/>
            </c:extLst>
          </c:dLbls>
          <c:cat>
            <c:strRef>
              <c:f>Plan1!$A$2:$A$6</c:f>
              <c:strCache>
                <c:ptCount val="5"/>
                <c:pt idx="0">
                  <c:v>Clínica Médica </c:v>
                </c:pt>
                <c:pt idx="1">
                  <c:v>Clínica Cirurgica </c:v>
                </c:pt>
                <c:pt idx="2">
                  <c:v>Clinica Pediátrica </c:v>
                </c:pt>
                <c:pt idx="3">
                  <c:v>Maternidade </c:v>
                </c:pt>
                <c:pt idx="4">
                  <c:v>Sem identificação </c:v>
                </c:pt>
              </c:strCache>
            </c:strRef>
          </c:cat>
          <c:val>
            <c:numRef>
              <c:f>Plan1!$B$2:$B$6</c:f>
              <c:numCache>
                <c:formatCode>General</c:formatCode>
                <c:ptCount val="5"/>
                <c:pt idx="0">
                  <c:v>2</c:v>
                </c:pt>
                <c:pt idx="1">
                  <c:v>1</c:v>
                </c:pt>
                <c:pt idx="2">
                  <c:v>0</c:v>
                </c:pt>
                <c:pt idx="3">
                  <c:v>4</c:v>
                </c:pt>
                <c:pt idx="4">
                  <c:v>1</c:v>
                </c:pt>
              </c:numCache>
            </c:numRef>
          </c:val>
          <c:extLst>
            <c:ext xmlns:c16="http://schemas.microsoft.com/office/drawing/2014/chart" uri="{C3380CC4-5D6E-409C-BE32-E72D297353CC}">
              <c16:uniqueId val="{00000005-286C-454A-A54C-B0460AB9F16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rnd" cmpd="sng" algn="ctr">
      <a:noFill/>
      <a:prstDash val="solid"/>
    </a:ln>
    <a:effectLst/>
  </c:spPr>
  <c:txPr>
    <a:bodyPr/>
    <a:lstStyle/>
    <a:p>
      <a:pPr>
        <a:defRPr sz="1800"/>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VALORES TOTAIS 60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E8-4A40-AE52-DCCC88D6B0D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E8-4A40-AE52-DCCC88D6B0D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1E8-4A40-AE52-DCCC88D6B0D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1E8-4A40-AE52-DCCC88D6B0D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1E8-4A40-AE52-DCCC88D6B0D4}"/>
              </c:ext>
            </c:extLst>
          </c:dPt>
          <c:dLbls>
            <c:dLbl>
              <c:idx val="0"/>
              <c:layout>
                <c:manualLayout>
                  <c:x val="-3.7229659667444355E-2"/>
                  <c:y val="5.377889671251006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E8-4A40-AE52-DCCC88D6B0D4}"/>
                </c:ext>
              </c:extLst>
            </c:dLbl>
            <c:dLbl>
              <c:idx val="1"/>
              <c:layout>
                <c:manualLayout>
                  <c:x val="-5.8634380130602848E-2"/>
                  <c:y val="-2.92912777545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1E8-4A40-AE52-DCCC88D6B0D4}"/>
                </c:ext>
              </c:extLst>
            </c:dLbl>
            <c:dLbl>
              <c:idx val="2"/>
              <c:layout>
                <c:manualLayout>
                  <c:x val="3.4243263094224097E-2"/>
                  <c:y val="2.860978743316618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1E8-4A40-AE52-DCCC88D6B0D4}"/>
                </c:ext>
              </c:extLst>
            </c:dLbl>
            <c:dLbl>
              <c:idx val="3"/>
              <c:layout>
                <c:manualLayout>
                  <c:x val="4.5814353960671003E-2"/>
                  <c:y val="2.69848016236705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1E8-4A40-AE52-DCCC88D6B0D4}"/>
                </c:ext>
              </c:extLst>
            </c:dLbl>
            <c:dLbl>
              <c:idx val="4"/>
              <c:layout>
                <c:manualLayout>
                  <c:x val="5.1620190349220385E-2"/>
                  <c:y val="2.824429541722851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1E8-4A40-AE52-DCCC88D6B0D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USUÁRIO</c:v>
                </c:pt>
                <c:pt idx="1">
                  <c:v>FAMILIARES</c:v>
                </c:pt>
                <c:pt idx="2">
                  <c:v>OUTROS</c:v>
                </c:pt>
                <c:pt idx="3">
                  <c:v>NÃO RESPONDERAM</c:v>
                </c:pt>
                <c:pt idx="4">
                  <c:v>COLABORADORES</c:v>
                </c:pt>
              </c:strCache>
            </c:strRef>
          </c:cat>
          <c:val>
            <c:numRef>
              <c:f>Plan1!$B$2:$B$6</c:f>
              <c:numCache>
                <c:formatCode>General</c:formatCode>
                <c:ptCount val="5"/>
                <c:pt idx="0">
                  <c:v>5</c:v>
                </c:pt>
                <c:pt idx="1">
                  <c:v>9</c:v>
                </c:pt>
                <c:pt idx="2">
                  <c:v>0</c:v>
                </c:pt>
                <c:pt idx="3">
                  <c:v>5</c:v>
                </c:pt>
                <c:pt idx="4">
                  <c:v>16</c:v>
                </c:pt>
              </c:numCache>
            </c:numRef>
          </c:val>
          <c:extLst>
            <c:ext xmlns:c16="http://schemas.microsoft.com/office/drawing/2014/chart" uri="{C3380CC4-5D6E-409C-BE32-E72D297353CC}">
              <c16:uniqueId val="{0000000A-B1E8-4A40-AE52-DCCC88D6B0D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PRONTO SOCORRO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INTERNAÇÃO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dirty="0" smtClean="0"/>
            <a:t>COLABORADORES</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40030" rIns="448056" bIns="240030" numCol="1" spcCol="1270" anchor="ctr" anchorCtr="0">
          <a:noAutofit/>
        </a:bodyPr>
        <a:lstStyle/>
        <a:p>
          <a:pPr lvl="0" algn="ctr" defTabSz="2800350" rtl="0">
            <a:lnSpc>
              <a:spcPct val="90000"/>
            </a:lnSpc>
            <a:spcBef>
              <a:spcPct val="0"/>
            </a:spcBef>
            <a:spcAft>
              <a:spcPct val="35000"/>
            </a:spcAft>
          </a:pPr>
          <a:r>
            <a:rPr lang="pt-BR" sz="6300" b="1" kern="1200" dirty="0"/>
            <a:t>PRONTO SOCORRO</a:t>
          </a:r>
          <a:endParaRPr lang="pt-BR" sz="63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28600" rIns="426720" bIns="228600" numCol="1" spcCol="1270" anchor="ctr" anchorCtr="0">
          <a:noAutofit/>
        </a:bodyPr>
        <a:lstStyle/>
        <a:p>
          <a:pPr lvl="0" algn="ctr" defTabSz="2667000" rtl="0">
            <a:lnSpc>
              <a:spcPct val="90000"/>
            </a:lnSpc>
            <a:spcBef>
              <a:spcPct val="0"/>
            </a:spcBef>
            <a:spcAft>
              <a:spcPct val="35000"/>
            </a:spcAft>
          </a:pPr>
          <a:r>
            <a:rPr lang="pt-BR" sz="6000" b="1" kern="1200" dirty="0"/>
            <a:t>INTERNAÇÃO</a:t>
          </a:r>
          <a:endParaRPr lang="pt-BR" sz="60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175260" rIns="327152" bIns="175260" numCol="1" spcCol="1270" anchor="ctr" anchorCtr="0">
          <a:noAutofit/>
        </a:bodyPr>
        <a:lstStyle/>
        <a:p>
          <a:pPr lvl="0" algn="ctr" defTabSz="2044700" rtl="0">
            <a:lnSpc>
              <a:spcPct val="90000"/>
            </a:lnSpc>
            <a:spcBef>
              <a:spcPct val="0"/>
            </a:spcBef>
            <a:spcAft>
              <a:spcPct val="35000"/>
            </a:spcAft>
          </a:pPr>
          <a:r>
            <a:rPr lang="pt-BR" sz="4600" kern="1200" dirty="0" smtClean="0"/>
            <a:t>COLABORADORES</a:t>
          </a:r>
          <a:endParaRPr lang="pt-BR" sz="46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a:xfrm>
            <a:off x="5332412" y="5883275"/>
            <a:ext cx="4324044" cy="365125"/>
          </a:xfrm>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0374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07/05/2021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74055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461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6071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26551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47802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13202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91164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77823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951856" y="5867131"/>
            <a:ext cx="551167" cy="365125"/>
          </a:xfrm>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04013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28925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C414DAE-D1E2-482A-8753-696F56E14BA9}" type="datetimeFigureOut">
              <a:rPr lang="pt-BR" smtClean="0"/>
              <a:t>07/05/2021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1432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C414DAE-D1E2-482A-8753-696F56E14BA9}" type="datetimeFigureOut">
              <a:rPr lang="pt-BR" smtClean="0"/>
              <a:t>07/05/2021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81526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C414DAE-D1E2-482A-8753-696F56E14BA9}" type="datetimeFigureOut">
              <a:rPr lang="pt-BR" smtClean="0"/>
              <a:t>07/05/2021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12660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14DAE-D1E2-482A-8753-696F56E14BA9}" type="datetimeFigureOut">
              <a:rPr lang="pt-BR" smtClean="0"/>
              <a:t>07/05/2021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619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07/05/2021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84928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07/05/2021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83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414DAE-D1E2-482A-8753-696F56E14BA9}" type="datetimeFigureOut">
              <a:rPr lang="pt-BR" smtClean="0"/>
              <a:t>07/05/2021</a:t>
            </a:fld>
            <a:endParaRPr lang="pt-B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CA99CE-CED5-46E1-9CDD-CC27DE1DA067}" type="slidenum">
              <a:rPr lang="pt-BR" smtClean="0"/>
              <a:t>‹nº›</a:t>
            </a:fld>
            <a:endParaRPr lang="pt-BR"/>
          </a:p>
        </p:txBody>
      </p:sp>
    </p:spTree>
    <p:extLst>
      <p:ext uri="{BB962C8B-B14F-4D97-AF65-F5344CB8AC3E}">
        <p14:creationId xmlns:p14="http://schemas.microsoft.com/office/powerpoint/2010/main" val="20469628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28401" y="873456"/>
            <a:ext cx="8574622" cy="3122811"/>
          </a:xfrm>
        </p:spPr>
        <p:txBody>
          <a:bodyPr>
            <a:normAutofit fontScale="90000"/>
          </a:bodyPr>
          <a:lstStyle/>
          <a:p>
            <a:pPr algn="ctr"/>
            <a:r>
              <a:rPr lang="pt-BR" dirty="0"/>
              <a:t>RELATORIO DA OUVIDORIA MÊS </a:t>
            </a:r>
            <a:r>
              <a:rPr lang="pt-BR" dirty="0" smtClean="0"/>
              <a:t>DE ABRIL </a:t>
            </a:r>
            <a:r>
              <a:rPr lang="pt-BR" dirty="0"/>
              <a:t/>
            </a:r>
            <a:br>
              <a:rPr lang="pt-BR" dirty="0"/>
            </a:br>
            <a:r>
              <a:rPr lang="pt-BR" sz="3600" dirty="0"/>
              <a:t>FUNSAU-NA</a:t>
            </a:r>
            <a:r>
              <a:rPr lang="pt-BR" dirty="0"/>
              <a:t/>
            </a:r>
            <a:br>
              <a:rPr lang="pt-BR" dirty="0"/>
            </a:br>
            <a:r>
              <a:rPr lang="pt-BR" sz="3100" dirty="0" smtClean="0"/>
              <a:t>2021</a:t>
            </a:r>
            <a:endParaRPr lang="pt-BR" sz="3100" dirty="0"/>
          </a:p>
        </p:txBody>
      </p:sp>
      <p:sp>
        <p:nvSpPr>
          <p:cNvPr id="3" name="Subtítulo 2"/>
          <p:cNvSpPr>
            <a:spLocks noGrp="1"/>
          </p:cNvSpPr>
          <p:nvPr>
            <p:ph type="subTitle" idx="1"/>
          </p:nvPr>
        </p:nvSpPr>
        <p:spPr>
          <a:xfrm>
            <a:off x="5295331" y="5581933"/>
            <a:ext cx="6741994" cy="1009935"/>
          </a:xfrm>
        </p:spPr>
        <p:txBody>
          <a:bodyPr>
            <a:normAutofit/>
          </a:bodyPr>
          <a:lstStyle/>
          <a:p>
            <a:pPr algn="l"/>
            <a:r>
              <a:rPr lang="pt-BR" dirty="0"/>
              <a:t>ELABORADO POR DIANIELY DELLA VALENTINA</a:t>
            </a:r>
          </a:p>
          <a:p>
            <a:pPr algn="l"/>
            <a:r>
              <a:rPr lang="pt-BR" dirty="0"/>
              <a:t>OUVIDORA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765" y="0"/>
            <a:ext cx="1576200" cy="104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37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50126"/>
            <a:ext cx="10018713" cy="1187355"/>
          </a:xfrm>
        </p:spPr>
        <p:txBody>
          <a:bodyPr/>
          <a:lstStyle/>
          <a:p>
            <a:r>
              <a:rPr lang="pt-BR" b="1" dirty="0"/>
              <a:t>RECLAMAÇÕES</a:t>
            </a:r>
          </a:p>
        </p:txBody>
      </p:sp>
      <p:sp>
        <p:nvSpPr>
          <p:cNvPr id="3" name="Espaço Reservado para Conteúdo 2"/>
          <p:cNvSpPr>
            <a:spLocks noGrp="1"/>
          </p:cNvSpPr>
          <p:nvPr>
            <p:ph idx="1"/>
          </p:nvPr>
        </p:nvSpPr>
        <p:spPr>
          <a:xfrm>
            <a:off x="1484311" y="900752"/>
            <a:ext cx="10457480" cy="5254388"/>
          </a:xfrm>
        </p:spPr>
        <p:txBody>
          <a:bodyPr>
            <a:normAutofit/>
          </a:bodyPr>
          <a:lstStyle/>
          <a:p>
            <a:r>
              <a:rPr lang="pt-BR" i="1" dirty="0">
                <a:latin typeface="Times New Roman" panose="02020603050405020304" pitchFamily="18" charset="0"/>
                <a:cs typeface="Times New Roman" panose="02020603050405020304" pitchFamily="18" charset="0"/>
              </a:rPr>
              <a:t>	</a:t>
            </a:r>
            <a:r>
              <a:rPr lang="pt-BR" i="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Não houveram manifestações</a:t>
            </a:r>
            <a:endParaRPr lang="pt-BR" sz="3200" dirty="0">
              <a:latin typeface="Times New Roman" panose="02020603050405020304" pitchFamily="18" charset="0"/>
              <a:cs typeface="Times New Roman" panose="02020603050405020304" pitchFamily="18" charset="0"/>
            </a:endParaRPr>
          </a:p>
          <a:p>
            <a:pPr marL="0" indent="0">
              <a:buNone/>
            </a:pP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8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28800"/>
          </a:xfrm>
        </p:spPr>
        <p:txBody>
          <a:bodyPr>
            <a:normAutofit fontScale="90000"/>
          </a:bodyPr>
          <a:lstStyle/>
          <a:p>
            <a:r>
              <a:rPr lang="pt-BR" sz="3100" b="1" dirty="0"/>
              <a:t>AVALIAÇÃO DE ATENDIMENTO DE SERVIÇOS COMPLEMENTARES</a:t>
            </a:r>
            <a:r>
              <a:rPr lang="pt-BR" sz="3100" dirty="0"/>
              <a:t/>
            </a:r>
            <a:br>
              <a:rPr lang="pt-BR" sz="3100" dirty="0"/>
            </a:br>
            <a:r>
              <a:rPr lang="pt-BR" sz="2700" dirty="0"/>
              <a:t/>
            </a:r>
            <a:br>
              <a:rPr lang="pt-BR" sz="2700" dirty="0"/>
            </a:br>
            <a:r>
              <a:rPr lang="pt-BR" sz="2700" b="1" dirty="0"/>
              <a:t>RAIO X, ORTOPEDIA , ULTRASSON E LABORATORIO.</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633651231"/>
              </p:ext>
            </p:extLst>
          </p:nvPr>
        </p:nvGraphicFramePr>
        <p:xfrm>
          <a:off x="2690558" y="1828801"/>
          <a:ext cx="9073723" cy="3016153"/>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429301" y="5103674"/>
            <a:ext cx="4341661" cy="1754326"/>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10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 </a:t>
            </a:r>
            <a:r>
              <a:rPr lang="pt-BR" b="1" dirty="0" smtClean="0">
                <a:solidFill>
                  <a:schemeClr val="tx1">
                    <a:lumMod val="95000"/>
                    <a:lumOff val="5000"/>
                  </a:schemeClr>
                </a:solidFill>
                <a:latin typeface="Times New Roman" pitchFamily="18" charset="0"/>
                <a:cs typeface="Times New Roman" pitchFamily="18" charset="0"/>
              </a:rPr>
              <a:t>04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03</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01</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26</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67660322"/>
              </p:ext>
            </p:extLst>
          </p:nvPr>
        </p:nvGraphicFramePr>
        <p:xfrm>
          <a:off x="6672783" y="5103674"/>
          <a:ext cx="4830240" cy="1754326"/>
        </p:xfrm>
        <a:graphic>
          <a:graphicData uri="http://schemas.openxmlformats.org/drawingml/2006/table">
            <a:tbl>
              <a:tblPr firstRow="1" bandRow="1">
                <a:tableStyleId>{21E4AEA4-8DFA-4A89-87EB-49C32662AFE0}</a:tableStyleId>
              </a:tblPr>
              <a:tblGrid>
                <a:gridCol w="1269990">
                  <a:extLst>
                    <a:ext uri="{9D8B030D-6E8A-4147-A177-3AD203B41FA5}">
                      <a16:colId xmlns:a16="http://schemas.microsoft.com/office/drawing/2014/main" val="20000"/>
                    </a:ext>
                  </a:extLst>
                </a:gridCol>
                <a:gridCol w="783255">
                  <a:extLst>
                    <a:ext uri="{9D8B030D-6E8A-4147-A177-3AD203B41FA5}">
                      <a16:colId xmlns:a16="http://schemas.microsoft.com/office/drawing/2014/main" val="20001"/>
                    </a:ext>
                  </a:extLst>
                </a:gridCol>
                <a:gridCol w="783255">
                  <a:extLst>
                    <a:ext uri="{9D8B030D-6E8A-4147-A177-3AD203B41FA5}">
                      <a16:colId xmlns:a16="http://schemas.microsoft.com/office/drawing/2014/main" val="20002"/>
                    </a:ext>
                  </a:extLst>
                </a:gridCol>
                <a:gridCol w="1139280">
                  <a:extLst>
                    <a:ext uri="{9D8B030D-6E8A-4147-A177-3AD203B41FA5}">
                      <a16:colId xmlns:a16="http://schemas.microsoft.com/office/drawing/2014/main" val="20003"/>
                    </a:ext>
                  </a:extLst>
                </a:gridCol>
                <a:gridCol w="854460">
                  <a:extLst>
                    <a:ext uri="{9D8B030D-6E8A-4147-A177-3AD203B41FA5}">
                      <a16:colId xmlns:a16="http://schemas.microsoft.com/office/drawing/2014/main" val="20004"/>
                    </a:ext>
                  </a:extLst>
                </a:gridCol>
              </a:tblGrid>
              <a:tr h="298678">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63912">
                <a:tc>
                  <a:txBody>
                    <a:bodyPr/>
                    <a:lstStyle/>
                    <a:p>
                      <a:r>
                        <a:rPr lang="pt-BR" sz="1000" dirty="0"/>
                        <a:t>RAIO</a:t>
                      </a:r>
                      <a:r>
                        <a:rPr lang="pt-BR" sz="1000" baseline="0" dirty="0"/>
                        <a:t> X</a:t>
                      </a:r>
                      <a:endParaRPr lang="pt-BR" sz="1000" dirty="0"/>
                    </a:p>
                  </a:txBody>
                  <a:tcPr/>
                </a:tc>
                <a:tc>
                  <a:txBody>
                    <a:bodyPr/>
                    <a:lstStyle/>
                    <a:p>
                      <a:pPr algn="ctr"/>
                      <a:r>
                        <a:rPr lang="pt-BR" sz="1200" dirty="0" smtClean="0"/>
                        <a:t>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63912">
                <a:tc>
                  <a:txBody>
                    <a:bodyPr/>
                    <a:lstStyle/>
                    <a:p>
                      <a:r>
                        <a:rPr lang="pt-BR" sz="1000" dirty="0"/>
                        <a:t>ORTOPEDIA</a:t>
                      </a:r>
                    </a:p>
                  </a:txBody>
                  <a:tcPr/>
                </a:tc>
                <a:tc>
                  <a:txBody>
                    <a:bodyPr/>
                    <a:lstStyle/>
                    <a:p>
                      <a:pPr algn="ctr"/>
                      <a:r>
                        <a:rPr lang="pt-BR" sz="1200" dirty="0" smtClean="0"/>
                        <a:t>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2"/>
                  </a:ext>
                </a:extLst>
              </a:tr>
              <a:tr h="363912">
                <a:tc>
                  <a:txBody>
                    <a:bodyPr/>
                    <a:lstStyle/>
                    <a:p>
                      <a:r>
                        <a:rPr lang="pt-BR" sz="1000" dirty="0"/>
                        <a:t>ULTRASSOM</a:t>
                      </a:r>
                    </a:p>
                  </a:txBody>
                  <a:tcPr/>
                </a:tc>
                <a:tc>
                  <a:txBody>
                    <a:bodyPr/>
                    <a:lstStyle/>
                    <a:p>
                      <a:pPr algn="ctr"/>
                      <a:r>
                        <a:rPr lang="pt-BR" sz="1200" dirty="0" smtClean="0"/>
                        <a:t>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363912">
                <a:tc>
                  <a:txBody>
                    <a:bodyPr/>
                    <a:lstStyle/>
                    <a:p>
                      <a:r>
                        <a:rPr lang="pt-BR" sz="1000" dirty="0"/>
                        <a:t>LABORATÓRIO</a:t>
                      </a:r>
                    </a:p>
                  </a:txBody>
                  <a:tcPr/>
                </a:tc>
                <a:tc>
                  <a:txBody>
                    <a:bodyPr/>
                    <a:lstStyle/>
                    <a:p>
                      <a:pPr algn="ctr"/>
                      <a:r>
                        <a:rPr lang="pt-BR" sz="1200" dirty="0" smtClean="0"/>
                        <a:t>4</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2074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9845" y="14514"/>
            <a:ext cx="10018713" cy="2306472"/>
          </a:xfrm>
        </p:spPr>
        <p:txBody>
          <a:bodyPr>
            <a:normAutofit fontScale="90000"/>
          </a:bodyPr>
          <a:lstStyle/>
          <a:p>
            <a:r>
              <a:rPr lang="pt-BR" sz="3600" b="1" dirty="0"/>
              <a:t/>
            </a:r>
            <a:br>
              <a:rPr lang="pt-BR" sz="3600" b="1" dirty="0"/>
            </a:br>
            <a:r>
              <a:rPr lang="pt-BR" sz="3600" b="1" dirty="0"/>
              <a:t>AVALIAÇÃO DE QUALIDADE DAS INSTALAÇÕES</a:t>
            </a:r>
            <a:br>
              <a:rPr lang="pt-BR" sz="3600" b="1" dirty="0"/>
            </a:br>
            <a:r>
              <a:rPr lang="pt-BR" sz="3600" b="1" dirty="0"/>
              <a:t/>
            </a:r>
            <a:br>
              <a:rPr lang="pt-BR" sz="3600" b="1" dirty="0"/>
            </a:br>
            <a:r>
              <a:rPr lang="pt-BR" sz="3100" b="1" dirty="0"/>
              <a:t>ORGANIZAÇÃO, HIGIENIZAÇÃO X LIMPEZA E ACOMODAÇÃO OFERECIDA</a:t>
            </a:r>
            <a:r>
              <a:rPr lang="pt-BR" b="1" dirty="0"/>
              <a:t/>
            </a:r>
            <a:br>
              <a:rPr lang="pt-BR" b="1" dirty="0"/>
            </a:br>
            <a:endParaRPr lang="pt-BR"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058265851"/>
              </p:ext>
            </p:extLst>
          </p:nvPr>
        </p:nvGraphicFramePr>
        <p:xfrm>
          <a:off x="2224584" y="2197717"/>
          <a:ext cx="9105314" cy="2628958"/>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224584" y="4826675"/>
            <a:ext cx="4009303"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17</a:t>
            </a:r>
            <a:r>
              <a:rPr lang="pt-BR" b="1" dirty="0" smtClean="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 </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11 </a:t>
            </a:r>
            <a:r>
              <a:rPr lang="pt-BR" dirty="0" smtClean="0">
                <a:solidFill>
                  <a:schemeClr val="tx1">
                    <a:lumMod val="95000"/>
                    <a:lumOff val="5000"/>
                  </a:schemeClr>
                </a:solidFill>
                <a:latin typeface="Times New Roman" pitchFamily="18" charset="0"/>
                <a:cs typeface="Times New Roman" pitchFamily="18" charset="0"/>
              </a:rPr>
              <a:t>manifestação </a:t>
            </a:r>
            <a:r>
              <a:rPr lang="pt-BR" dirty="0">
                <a:solidFill>
                  <a:schemeClr val="tx1">
                    <a:lumMod val="95000"/>
                    <a:lumOff val="5000"/>
                  </a:schemeClr>
                </a:solidFill>
                <a:latin typeface="Times New Roman" pitchFamily="18" charset="0"/>
                <a:cs typeface="Times New Roman" pitchFamily="18" charset="0"/>
              </a:rPr>
              <a:t>recebida</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02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03</a:t>
            </a:r>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3424420786"/>
              </p:ext>
            </p:extLst>
          </p:nvPr>
        </p:nvGraphicFramePr>
        <p:xfrm>
          <a:off x="6482687" y="4928950"/>
          <a:ext cx="4847211" cy="1470457"/>
        </p:xfrm>
        <a:graphic>
          <a:graphicData uri="http://schemas.openxmlformats.org/drawingml/2006/table">
            <a:tbl>
              <a:tblPr firstRow="1" bandRow="1">
                <a:tableStyleId>{21E4AEA4-8DFA-4A89-87EB-49C32662AFE0}</a:tableStyleId>
              </a:tblPr>
              <a:tblGrid>
                <a:gridCol w="1274452">
                  <a:extLst>
                    <a:ext uri="{9D8B030D-6E8A-4147-A177-3AD203B41FA5}">
                      <a16:colId xmlns:a16="http://schemas.microsoft.com/office/drawing/2014/main" val="20000"/>
                    </a:ext>
                  </a:extLst>
                </a:gridCol>
                <a:gridCol w="786007">
                  <a:extLst>
                    <a:ext uri="{9D8B030D-6E8A-4147-A177-3AD203B41FA5}">
                      <a16:colId xmlns:a16="http://schemas.microsoft.com/office/drawing/2014/main" val="20001"/>
                    </a:ext>
                  </a:extLst>
                </a:gridCol>
                <a:gridCol w="786007">
                  <a:extLst>
                    <a:ext uri="{9D8B030D-6E8A-4147-A177-3AD203B41FA5}">
                      <a16:colId xmlns:a16="http://schemas.microsoft.com/office/drawing/2014/main" val="20002"/>
                    </a:ext>
                  </a:extLst>
                </a:gridCol>
                <a:gridCol w="1143283">
                  <a:extLst>
                    <a:ext uri="{9D8B030D-6E8A-4147-A177-3AD203B41FA5}">
                      <a16:colId xmlns:a16="http://schemas.microsoft.com/office/drawing/2014/main" val="20003"/>
                    </a:ext>
                  </a:extLst>
                </a:gridCol>
                <a:gridCol w="857462">
                  <a:extLst>
                    <a:ext uri="{9D8B030D-6E8A-4147-A177-3AD203B41FA5}">
                      <a16:colId xmlns:a16="http://schemas.microsoft.com/office/drawing/2014/main" val="20004"/>
                    </a:ext>
                  </a:extLst>
                </a:gridCol>
              </a:tblGrid>
              <a:tr h="28058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05285">
                <a:tc>
                  <a:txBody>
                    <a:bodyPr/>
                    <a:lstStyle/>
                    <a:p>
                      <a:r>
                        <a:rPr lang="pt-BR" sz="1000" dirty="0"/>
                        <a:t>ORGANIZAÇÃO</a:t>
                      </a:r>
                      <a:r>
                        <a:rPr lang="pt-BR" sz="1000" baseline="0" dirty="0"/>
                        <a:t> DOS SETORES</a:t>
                      </a:r>
                      <a:endParaRPr lang="pt-BR" sz="1000" dirty="0"/>
                    </a:p>
                  </a:txBody>
                  <a:tcPr/>
                </a:tc>
                <a:tc>
                  <a:txBody>
                    <a:bodyPr/>
                    <a:lstStyle/>
                    <a:p>
                      <a:pPr algn="ctr"/>
                      <a:r>
                        <a:rPr lang="pt-BR" sz="1200" dirty="0" smtClean="0"/>
                        <a:t>06</a:t>
                      </a:r>
                      <a:endParaRPr lang="pt-BR" sz="1200" dirty="0"/>
                    </a:p>
                  </a:txBody>
                  <a:tcPr/>
                </a:tc>
                <a:tc>
                  <a:txBody>
                    <a:bodyPr/>
                    <a:lstStyle/>
                    <a:p>
                      <a:pPr algn="ctr"/>
                      <a:r>
                        <a:rPr lang="pt-BR" sz="1200" dirty="0" smtClean="0"/>
                        <a:t>05</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405285">
                <a:tc>
                  <a:txBody>
                    <a:bodyPr/>
                    <a:lstStyle/>
                    <a:p>
                      <a:r>
                        <a:rPr lang="pt-BR" sz="1000" dirty="0"/>
                        <a:t>LIMPEZA</a:t>
                      </a:r>
                      <a:r>
                        <a:rPr lang="pt-BR" sz="1000" baseline="0" dirty="0"/>
                        <a:t> X HIGIENIZAÇÃO</a:t>
                      </a:r>
                      <a:endParaRPr lang="pt-BR" sz="1000" dirty="0"/>
                    </a:p>
                  </a:txBody>
                  <a:tcPr/>
                </a:tc>
                <a:tc>
                  <a:txBody>
                    <a:bodyPr/>
                    <a:lstStyle/>
                    <a:p>
                      <a:pPr algn="ctr"/>
                      <a:r>
                        <a:rPr lang="pt-BR" sz="1200" dirty="0" smtClean="0"/>
                        <a:t>06</a:t>
                      </a:r>
                      <a:endParaRPr lang="pt-BR" sz="1200" dirty="0"/>
                    </a:p>
                  </a:txBody>
                  <a:tcPr/>
                </a:tc>
                <a:tc>
                  <a:txBody>
                    <a:bodyPr/>
                    <a:lstStyle/>
                    <a:p>
                      <a:pPr algn="ctr"/>
                      <a:r>
                        <a:rPr lang="pt-BR" sz="1200" dirty="0" smtClean="0"/>
                        <a:t>04</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a:t>0</a:t>
                      </a:r>
                    </a:p>
                  </a:txBody>
                  <a:tcPr/>
                </a:tc>
                <a:extLst>
                  <a:ext uri="{0D108BD9-81ED-4DB2-BD59-A6C34878D82A}">
                    <a16:rowId xmlns:a16="http://schemas.microsoft.com/office/drawing/2014/main" val="10002"/>
                  </a:ext>
                </a:extLst>
              </a:tr>
              <a:tr h="379305">
                <a:tc>
                  <a:txBody>
                    <a:bodyPr/>
                    <a:lstStyle/>
                    <a:p>
                      <a:r>
                        <a:rPr lang="pt-BR" sz="1000" dirty="0"/>
                        <a:t>ACOMODAÇÃO</a:t>
                      </a:r>
                    </a:p>
                  </a:txBody>
                  <a:tcPr/>
                </a:tc>
                <a:tc>
                  <a:txBody>
                    <a:bodyPr/>
                    <a:lstStyle/>
                    <a:p>
                      <a:pPr algn="ctr"/>
                      <a:r>
                        <a:rPr lang="pt-BR" sz="1200" dirty="0" smtClean="0"/>
                        <a:t>05</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356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5082" y="204717"/>
            <a:ext cx="8065827" cy="1160060"/>
          </a:xfrm>
        </p:spPr>
        <p:txBody>
          <a:bodyPr>
            <a:normAutofit fontScale="90000"/>
          </a:bodyPr>
          <a:lstStyle/>
          <a:p>
            <a:r>
              <a:rPr lang="pt-BR" b="1" dirty="0"/>
              <a:t>TEMPO DE ESPERA NO PRONTO SOCORRO </a:t>
            </a:r>
          </a:p>
        </p:txBody>
      </p:sp>
      <p:sp>
        <p:nvSpPr>
          <p:cNvPr id="3" name="Espaço Reservado para Conteúdo 2"/>
          <p:cNvSpPr>
            <a:spLocks noGrp="1"/>
          </p:cNvSpPr>
          <p:nvPr>
            <p:ph idx="1"/>
          </p:nvPr>
        </p:nvSpPr>
        <p:spPr>
          <a:xfrm>
            <a:off x="1719618" y="2224585"/>
            <a:ext cx="9824348" cy="4162568"/>
          </a:xfrm>
        </p:spPr>
        <p:txBody>
          <a:bodyPr>
            <a:normAutofit/>
          </a:bodyPr>
          <a:lstStyle/>
          <a:p>
            <a:r>
              <a:rPr lang="pt-BR" sz="2800" dirty="0" smtClean="0">
                <a:latin typeface="Times New Roman" panose="02020603050405020304" pitchFamily="18" charset="0"/>
                <a:cs typeface="Times New Roman" panose="02020603050405020304" pitchFamily="18" charset="0"/>
              </a:rPr>
              <a:t>1:30 min. – 1 manifestação recebida (02/04/2021)</a:t>
            </a:r>
          </a:p>
          <a:p>
            <a:r>
              <a:rPr lang="pt-BR" sz="2800" dirty="0" smtClean="0">
                <a:latin typeface="Times New Roman" panose="02020603050405020304" pitchFamily="18" charset="0"/>
                <a:cs typeface="Times New Roman" panose="02020603050405020304" pitchFamily="18" charset="0"/>
              </a:rPr>
              <a:t>2:00 </a:t>
            </a:r>
            <a:r>
              <a:rPr lang="pt-BR" sz="2800" dirty="0" err="1" smtClean="0">
                <a:latin typeface="Times New Roman" panose="02020603050405020304" pitchFamily="18" charset="0"/>
                <a:cs typeface="Times New Roman" panose="02020603050405020304" pitchFamily="18" charset="0"/>
              </a:rPr>
              <a:t>hs</a:t>
            </a:r>
            <a:r>
              <a:rPr lang="pt-BR" sz="2800" dirty="0" smtClean="0">
                <a:latin typeface="Times New Roman" panose="02020603050405020304" pitchFamily="18" charset="0"/>
                <a:cs typeface="Times New Roman" panose="02020603050405020304" pitchFamily="18" charset="0"/>
              </a:rPr>
              <a:t>. – 1 manifestação recebida (02/04/2021)</a:t>
            </a:r>
          </a:p>
          <a:p>
            <a:r>
              <a:rPr lang="pt-BR" sz="2800" dirty="0" smtClean="0">
                <a:latin typeface="Times New Roman" panose="02020603050405020304" pitchFamily="18" charset="0"/>
                <a:cs typeface="Times New Roman" panose="02020603050405020304" pitchFamily="18" charset="0"/>
              </a:rPr>
              <a:t>2:00 </a:t>
            </a:r>
            <a:r>
              <a:rPr lang="pt-BR" sz="2800" dirty="0" err="1" smtClean="0">
                <a:latin typeface="Times New Roman" panose="02020603050405020304" pitchFamily="18" charset="0"/>
                <a:cs typeface="Times New Roman" panose="02020603050405020304" pitchFamily="18" charset="0"/>
              </a:rPr>
              <a:t>hs</a:t>
            </a:r>
            <a:r>
              <a:rPr lang="pt-BR" sz="2800" dirty="0" smtClean="0">
                <a:latin typeface="Times New Roman" panose="02020603050405020304" pitchFamily="18" charset="0"/>
                <a:cs typeface="Times New Roman" panose="02020603050405020304" pitchFamily="18" charset="0"/>
              </a:rPr>
              <a:t>. – 1 manifestação recebida (04/04/2021)</a:t>
            </a:r>
          </a:p>
          <a:p>
            <a:r>
              <a:rPr lang="pt-BR" sz="2800" dirty="0" smtClean="0">
                <a:latin typeface="Times New Roman" panose="02020603050405020304" pitchFamily="18" charset="0"/>
                <a:cs typeface="Times New Roman" panose="02020603050405020304" pitchFamily="18" charset="0"/>
              </a:rPr>
              <a:t>0:10 min. – 1 manifestação recebida (04/04/2021)</a:t>
            </a:r>
          </a:p>
          <a:p>
            <a:r>
              <a:rPr lang="pt-BR" sz="2800" dirty="0" smtClean="0">
                <a:latin typeface="Times New Roman" panose="02020603050405020304" pitchFamily="18" charset="0"/>
                <a:cs typeface="Times New Roman" panose="02020603050405020304" pitchFamily="18" charset="0"/>
              </a:rPr>
              <a:t>Muito curto – 1 manifestação recebida (07/04/2021)</a:t>
            </a:r>
          </a:p>
          <a:p>
            <a:r>
              <a:rPr lang="pt-BR" sz="2800" dirty="0" smtClean="0">
                <a:latin typeface="Times New Roman" panose="02020603050405020304" pitchFamily="18" charset="0"/>
                <a:cs typeface="Times New Roman" panose="02020603050405020304" pitchFamily="18" charset="0"/>
              </a:rPr>
              <a:t>1:00 </a:t>
            </a:r>
            <a:r>
              <a:rPr lang="pt-BR" sz="2800" dirty="0" err="1" smtClean="0">
                <a:latin typeface="Times New Roman" panose="02020603050405020304" pitchFamily="18" charset="0"/>
                <a:cs typeface="Times New Roman" panose="02020603050405020304" pitchFamily="18" charset="0"/>
              </a:rPr>
              <a:t>hs</a:t>
            </a:r>
            <a:r>
              <a:rPr lang="pt-BR" sz="2800" dirty="0" smtClean="0">
                <a:latin typeface="Times New Roman" panose="02020603050405020304" pitchFamily="18" charset="0"/>
                <a:cs typeface="Times New Roman" panose="02020603050405020304" pitchFamily="18" charset="0"/>
              </a:rPr>
              <a:t>. – 1 manifestação recebida (18/04/2021)</a:t>
            </a:r>
          </a:p>
          <a:p>
            <a:r>
              <a:rPr lang="pt-BR" sz="2800" dirty="0" smtClean="0">
                <a:latin typeface="Times New Roman" panose="02020603050405020304" pitchFamily="18" charset="0"/>
                <a:cs typeface="Times New Roman" panose="02020603050405020304" pitchFamily="18" charset="0"/>
              </a:rPr>
              <a:t>0:15 min. – 1 manifestação recebida </a:t>
            </a:r>
            <a:r>
              <a:rPr lang="pt-BR" sz="2800" dirty="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23/04/2021</a:t>
            </a:r>
            <a:r>
              <a:rPr lang="pt-BR" sz="2800" dirty="0">
                <a:latin typeface="Times New Roman" panose="02020603050405020304" pitchFamily="18" charset="0"/>
                <a:cs typeface="Times New Roman" panose="02020603050405020304" pitchFamily="18" charset="0"/>
              </a:rPr>
              <a:t>)</a:t>
            </a:r>
          </a:p>
          <a:p>
            <a:endParaRPr lang="pt-BR" sz="2800" dirty="0" smtClean="0">
              <a:latin typeface="Times New Roman" panose="02020603050405020304" pitchFamily="18" charset="0"/>
              <a:cs typeface="Times New Roman" panose="02020603050405020304" pitchFamily="18" charset="0"/>
            </a:endParaRPr>
          </a:p>
          <a:p>
            <a:pPr marL="0" indent="0">
              <a:buNone/>
            </a:pPr>
            <a:endParaRPr lang="pt-BR" sz="2800"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13068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50269781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857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36" y="1"/>
            <a:ext cx="9758149" cy="914400"/>
          </a:xfrm>
        </p:spPr>
        <p:txBody>
          <a:bodyPr/>
          <a:lstStyle/>
          <a:p>
            <a:r>
              <a:rPr lang="pt-BR" b="1" dirty="0"/>
              <a:t>ELOGIOS</a:t>
            </a:r>
          </a:p>
        </p:txBody>
      </p:sp>
      <p:sp>
        <p:nvSpPr>
          <p:cNvPr id="3" name="Espaço Reservado para Conteúdo 2"/>
          <p:cNvSpPr>
            <a:spLocks noGrp="1"/>
          </p:cNvSpPr>
          <p:nvPr>
            <p:ph idx="1"/>
          </p:nvPr>
        </p:nvSpPr>
        <p:spPr>
          <a:xfrm>
            <a:off x="1064525" y="914402"/>
            <a:ext cx="10849970" cy="5943598"/>
          </a:xfrm>
        </p:spPr>
        <p:txBody>
          <a:bodyPr>
            <a:normAutofit/>
          </a:bodyPr>
          <a:lstStyle/>
          <a:p>
            <a:pPr marL="1084262" lvl="2" indent="-457200"/>
            <a:r>
              <a:rPr lang="pt-BR" sz="3200" dirty="0" smtClean="0">
                <a:latin typeface="Times New Roman" panose="02020603050405020304" pitchFamily="18" charset="0"/>
                <a:cs typeface="Times New Roman" panose="02020603050405020304" pitchFamily="18" charset="0"/>
              </a:rPr>
              <a:t>Não </a:t>
            </a:r>
            <a:r>
              <a:rPr lang="pt-BR" sz="3200" dirty="0">
                <a:latin typeface="Times New Roman" panose="02020603050405020304" pitchFamily="18" charset="0"/>
                <a:cs typeface="Times New Roman" panose="02020603050405020304" pitchFamily="18" charset="0"/>
              </a:rPr>
              <a:t>houveram manifestações</a:t>
            </a:r>
            <a:endParaRPr lang="pt-BR"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631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sz="2700" b="1" dirty="0">
                <a:latin typeface="Times New Roman" pitchFamily="18" charset="0"/>
                <a:cs typeface="Times New Roman" pitchFamily="18" charset="0"/>
              </a:rPr>
              <a:t>INTERNAÇÃO</a:t>
            </a:r>
            <a:r>
              <a:rPr lang="pt-BR" b="1" dirty="0">
                <a:latin typeface="Times New Roman" pitchFamily="18" charset="0"/>
                <a:cs typeface="Times New Roman" pitchFamily="18" charset="0"/>
              </a:rPr>
              <a:t/>
            </a:r>
            <a:br>
              <a:rPr lang="pt-BR" b="1" dirty="0">
                <a:latin typeface="Times New Roman" pitchFamily="18" charset="0"/>
                <a:cs typeface="Times New Roman" pitchFamily="18" charset="0"/>
              </a:rPr>
            </a:br>
            <a:r>
              <a:rPr lang="pt-BR" sz="1800" b="1" dirty="0">
                <a:latin typeface="Times New Roman" pitchFamily="18" charset="0"/>
                <a:cs typeface="Times New Roman" pitchFamily="18" charset="0"/>
              </a:rPr>
              <a:t>QUALIDADE DAS INSTALAÇÕES E DO ATENDIMENTO GERAL</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RECEPÇÃO, ALIMENTAÇÃO, ATENDIMENTO DA COPEIRA, INSTALAÇÕES, LIMPEZA E HORARIO DE VISITA. </a:t>
            </a:r>
            <a:endParaRPr lang="pt-BR" sz="18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303558763"/>
              </p:ext>
            </p:extLst>
          </p:nvPr>
        </p:nvGraphicFramePr>
        <p:xfrm>
          <a:off x="1820329" y="1610436"/>
          <a:ext cx="9682695" cy="3098045"/>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169994" y="4842670"/>
            <a:ext cx="4162565" cy="1677382"/>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20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15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a:t>
            </a:r>
            <a:r>
              <a:rPr lang="pt-BR" b="1" dirty="0">
                <a:solidFill>
                  <a:schemeClr val="tx1">
                    <a:lumMod val="95000"/>
                    <a:lumOff val="5000"/>
                  </a:schemeClr>
                </a:solidFill>
                <a:latin typeface="Times New Roman" pitchFamily="18" charset="0"/>
                <a:cs typeface="Times New Roman" pitchFamily="18" charset="0"/>
              </a:rPr>
              <a:t>3</a:t>
            </a:r>
            <a:r>
              <a:rPr lang="pt-BR" b="1"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a:t>
            </a:r>
            <a:r>
              <a:rPr lang="pt-BR" b="1"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04 </a:t>
            </a:r>
            <a:r>
              <a:rPr lang="pt-BR" dirty="0">
                <a:solidFill>
                  <a:schemeClr val="tx1">
                    <a:lumMod val="95000"/>
                    <a:lumOff val="5000"/>
                  </a:schemeClr>
                </a:solidFill>
                <a:latin typeface="Times New Roman" pitchFamily="18" charset="0"/>
                <a:cs typeface="Times New Roman" pitchFamily="18" charset="0"/>
              </a:rPr>
              <a:t>manifestações recebidas</a:t>
            </a:r>
          </a:p>
          <a:p>
            <a:endParaRPr lang="pt-BR" sz="1300"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06</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253873133"/>
              </p:ext>
            </p:extLst>
          </p:nvPr>
        </p:nvGraphicFramePr>
        <p:xfrm>
          <a:off x="6100549" y="4708480"/>
          <a:ext cx="5404514" cy="2265121"/>
        </p:xfrm>
        <a:graphic>
          <a:graphicData uri="http://schemas.openxmlformats.org/drawingml/2006/table">
            <a:tbl>
              <a:tblPr firstRow="1" bandRow="1">
                <a:tableStyleId>{21E4AEA4-8DFA-4A89-87EB-49C32662AFE0}</a:tableStyleId>
              </a:tblPr>
              <a:tblGrid>
                <a:gridCol w="1420980">
                  <a:extLst>
                    <a:ext uri="{9D8B030D-6E8A-4147-A177-3AD203B41FA5}">
                      <a16:colId xmlns:a16="http://schemas.microsoft.com/office/drawing/2014/main" val="20000"/>
                    </a:ext>
                  </a:extLst>
                </a:gridCol>
                <a:gridCol w="876378">
                  <a:extLst>
                    <a:ext uri="{9D8B030D-6E8A-4147-A177-3AD203B41FA5}">
                      <a16:colId xmlns:a16="http://schemas.microsoft.com/office/drawing/2014/main" val="20001"/>
                    </a:ext>
                  </a:extLst>
                </a:gridCol>
                <a:gridCol w="876378">
                  <a:extLst>
                    <a:ext uri="{9D8B030D-6E8A-4147-A177-3AD203B41FA5}">
                      <a16:colId xmlns:a16="http://schemas.microsoft.com/office/drawing/2014/main" val="20002"/>
                    </a:ext>
                  </a:extLst>
                </a:gridCol>
                <a:gridCol w="1274730">
                  <a:extLst>
                    <a:ext uri="{9D8B030D-6E8A-4147-A177-3AD203B41FA5}">
                      <a16:colId xmlns:a16="http://schemas.microsoft.com/office/drawing/2014/main" val="20003"/>
                    </a:ext>
                  </a:extLst>
                </a:gridCol>
                <a:gridCol w="956048">
                  <a:extLst>
                    <a:ext uri="{9D8B030D-6E8A-4147-A177-3AD203B41FA5}">
                      <a16:colId xmlns:a16="http://schemas.microsoft.com/office/drawing/2014/main" val="20004"/>
                    </a:ext>
                  </a:extLst>
                </a:gridCol>
              </a:tblGrid>
              <a:tr h="368487">
                <a:tc>
                  <a:txBody>
                    <a:bodyPr/>
                    <a:lstStyle/>
                    <a:p>
                      <a:endParaRPr lang="pt-BR" sz="1000" dirty="0"/>
                    </a:p>
                  </a:txBody>
                  <a:tcPr/>
                </a:tc>
                <a:tc>
                  <a:txBody>
                    <a:bodyPr/>
                    <a:lstStyle/>
                    <a:p>
                      <a:pPr algn="ctr"/>
                      <a:r>
                        <a:rPr lang="pt-BR" sz="1000" dirty="0"/>
                        <a:t>ÓTIMO </a:t>
                      </a:r>
                    </a:p>
                  </a:txBody>
                  <a:tcPr/>
                </a:tc>
                <a:tc>
                  <a:txBody>
                    <a:bodyPr/>
                    <a:lstStyle/>
                    <a:p>
                      <a:pPr algn="ctr"/>
                      <a:r>
                        <a:rPr lang="pt-BR" sz="1000" dirty="0"/>
                        <a:t>BOM </a:t>
                      </a:r>
                    </a:p>
                  </a:txBody>
                  <a:tcPr/>
                </a:tc>
                <a:tc>
                  <a:txBody>
                    <a:bodyPr/>
                    <a:lstStyle/>
                    <a:p>
                      <a:pPr algn="ctr"/>
                      <a:r>
                        <a:rPr lang="pt-BR" sz="1000" dirty="0"/>
                        <a:t>REGULAR</a:t>
                      </a:r>
                    </a:p>
                  </a:txBody>
                  <a:tcPr/>
                </a:tc>
                <a:tc>
                  <a:txBody>
                    <a:bodyPr/>
                    <a:lstStyle/>
                    <a:p>
                      <a:pPr algn="ctr"/>
                      <a:r>
                        <a:rPr lang="pt-BR" sz="1000" dirty="0"/>
                        <a:t>RUIM</a:t>
                      </a:r>
                    </a:p>
                  </a:txBody>
                  <a:tcPr/>
                </a:tc>
                <a:extLst>
                  <a:ext uri="{0D108BD9-81ED-4DB2-BD59-A6C34878D82A}">
                    <a16:rowId xmlns:a16="http://schemas.microsoft.com/office/drawing/2014/main" val="10000"/>
                  </a:ext>
                </a:extLst>
              </a:tr>
              <a:tr h="284495">
                <a:tc>
                  <a:txBody>
                    <a:bodyPr/>
                    <a:lstStyle/>
                    <a:p>
                      <a:r>
                        <a:rPr lang="pt-BR" sz="1200" dirty="0"/>
                        <a:t>RECEPÇÃO</a:t>
                      </a:r>
                    </a:p>
                  </a:txBody>
                  <a:tcPr/>
                </a:tc>
                <a:tc>
                  <a:txBody>
                    <a:bodyPr/>
                    <a:lstStyle/>
                    <a:p>
                      <a:pPr algn="ctr"/>
                      <a:r>
                        <a:rPr lang="pt-BR" sz="1200" dirty="0" smtClean="0"/>
                        <a:t>03</a:t>
                      </a:r>
                      <a:endParaRPr lang="pt-BR" sz="1200" dirty="0"/>
                    </a:p>
                  </a:txBody>
                  <a:tcPr/>
                </a:tc>
                <a:tc>
                  <a:txBody>
                    <a:bodyPr/>
                    <a:lstStyle/>
                    <a:p>
                      <a:pPr algn="ctr"/>
                      <a:r>
                        <a:rPr lang="pt-BR" sz="1200" dirty="0" smtClean="0"/>
                        <a:t>04</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284495">
                <a:tc>
                  <a:txBody>
                    <a:bodyPr/>
                    <a:lstStyle/>
                    <a:p>
                      <a:r>
                        <a:rPr lang="pt-BR" sz="1200" dirty="0"/>
                        <a:t>ALIMENTAÇÃO</a:t>
                      </a:r>
                    </a:p>
                  </a:txBody>
                  <a:tcPr/>
                </a:tc>
                <a:tc>
                  <a:txBody>
                    <a:bodyPr/>
                    <a:lstStyle/>
                    <a:p>
                      <a:pPr algn="ctr"/>
                      <a:r>
                        <a:rPr lang="pt-BR" sz="1200" dirty="0" smtClean="0"/>
                        <a:t>02</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02</a:t>
                      </a:r>
                      <a:endParaRPr lang="pt-BR" sz="1200" dirty="0"/>
                    </a:p>
                  </a:txBody>
                  <a:tcPr/>
                </a:tc>
                <a:extLst>
                  <a:ext uri="{0D108BD9-81ED-4DB2-BD59-A6C34878D82A}">
                    <a16:rowId xmlns:a16="http://schemas.microsoft.com/office/drawing/2014/main" val="10002"/>
                  </a:ext>
                </a:extLst>
              </a:tr>
              <a:tr h="284495">
                <a:tc>
                  <a:txBody>
                    <a:bodyPr/>
                    <a:lstStyle/>
                    <a:p>
                      <a:r>
                        <a:rPr lang="pt-BR" sz="1200" dirty="0"/>
                        <a:t>COPEIRAS</a:t>
                      </a:r>
                    </a:p>
                  </a:txBody>
                  <a:tcPr/>
                </a:tc>
                <a:tc>
                  <a:txBody>
                    <a:bodyPr/>
                    <a:lstStyle/>
                    <a:p>
                      <a:pPr algn="ctr"/>
                      <a:r>
                        <a:rPr lang="pt-BR" sz="1200" dirty="0" smtClean="0"/>
                        <a:t>05</a:t>
                      </a:r>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284495">
                <a:tc>
                  <a:txBody>
                    <a:bodyPr/>
                    <a:lstStyle/>
                    <a:p>
                      <a:r>
                        <a:rPr lang="pt-BR" sz="1200" dirty="0"/>
                        <a:t>INSTALAÇÕES</a:t>
                      </a:r>
                    </a:p>
                  </a:txBody>
                  <a:tcPr/>
                </a:tc>
                <a:tc>
                  <a:txBody>
                    <a:bodyPr/>
                    <a:lstStyle/>
                    <a:p>
                      <a:pPr algn="ctr"/>
                      <a:r>
                        <a:rPr lang="pt-BR" sz="1200" dirty="0" smtClean="0"/>
                        <a:t>02</a:t>
                      </a:r>
                      <a:endParaRPr lang="pt-BR" sz="1200" dirty="0"/>
                    </a:p>
                  </a:txBody>
                  <a:tcPr/>
                </a:tc>
                <a:tc>
                  <a:txBody>
                    <a:bodyPr/>
                    <a:lstStyle/>
                    <a:p>
                      <a:pPr algn="ctr"/>
                      <a:r>
                        <a:rPr lang="pt-BR" sz="1200" dirty="0" smtClean="0"/>
                        <a:t>05</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r h="284495">
                <a:tc>
                  <a:txBody>
                    <a:bodyPr/>
                    <a:lstStyle/>
                    <a:p>
                      <a:r>
                        <a:rPr lang="pt-BR" sz="1200" dirty="0"/>
                        <a:t>LIMPEZA</a:t>
                      </a:r>
                    </a:p>
                  </a:txBody>
                  <a:tcPr/>
                </a:tc>
                <a:tc>
                  <a:txBody>
                    <a:bodyPr/>
                    <a:lstStyle/>
                    <a:p>
                      <a:pPr algn="ctr"/>
                      <a:r>
                        <a:rPr lang="pt-BR" sz="1200" dirty="0" smtClean="0"/>
                        <a:t>07</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5"/>
                  </a:ext>
                </a:extLst>
              </a:tr>
              <a:tr h="474159">
                <a:tc>
                  <a:txBody>
                    <a:bodyPr/>
                    <a:lstStyle/>
                    <a:p>
                      <a:r>
                        <a:rPr lang="pt-BR" sz="1200" dirty="0"/>
                        <a:t>HORÁRIO DE VISITAS</a:t>
                      </a:r>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0999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050878"/>
          </a:xfrm>
        </p:spPr>
        <p:txBody>
          <a:bodyPr/>
          <a:lstStyle/>
          <a:p>
            <a:r>
              <a:rPr lang="pt-BR" b="1" dirty="0"/>
              <a:t>RECLAMAÇÕES</a:t>
            </a:r>
          </a:p>
        </p:txBody>
      </p:sp>
      <p:sp>
        <p:nvSpPr>
          <p:cNvPr id="3" name="Espaço Reservado para Conteúdo 2"/>
          <p:cNvSpPr>
            <a:spLocks noGrp="1"/>
          </p:cNvSpPr>
          <p:nvPr>
            <p:ph idx="1"/>
          </p:nvPr>
        </p:nvSpPr>
        <p:spPr>
          <a:xfrm>
            <a:off x="1282890" y="1050879"/>
            <a:ext cx="10220133" cy="5158852"/>
          </a:xfrm>
        </p:spPr>
        <p:txBody>
          <a:bodyPr/>
          <a:lstStyle/>
          <a:p>
            <a:pPr lvl="1">
              <a:buFont typeface="Arial" panose="020B0604020202020204" pitchFamily="34" charset="0"/>
              <a:buChar char="•"/>
              <a:tabLst>
                <a:tab pos="900113" algn="l"/>
              </a:tabLst>
            </a:pPr>
            <a:r>
              <a:rPr lang="pt-BR" sz="3200" dirty="0">
                <a:latin typeface="Times New Roman" panose="02020603050405020304" pitchFamily="18" charset="0"/>
                <a:cs typeface="Times New Roman" panose="02020603050405020304" pitchFamily="18" charset="0"/>
              </a:rPr>
              <a:t>Não houveram manifestações</a:t>
            </a:r>
          </a:p>
          <a:p>
            <a:pPr lvl="1">
              <a:buFont typeface="Arial" panose="020B0604020202020204" pitchFamily="34" charset="0"/>
              <a:buChar char="•"/>
              <a:tabLst>
                <a:tab pos="900113" algn="l"/>
              </a:tabLst>
            </a:pPr>
            <a:endParaRPr lang="pt-BR"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813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31" y="150126"/>
            <a:ext cx="9976513" cy="1842447"/>
          </a:xfrm>
        </p:spPr>
        <p:txBody>
          <a:bodyPr>
            <a:normAutofit fontScale="90000"/>
          </a:bodyPr>
          <a:lstStyle/>
          <a:p>
            <a:r>
              <a:rPr lang="pt-BR" sz="2700" b="1" dirty="0"/>
              <a:t>AVALIAÇÃO DE QUALIDADE NO ATENDIMENTO DA EQUIPE DE ATENÇÃO À SAÚDE</a:t>
            </a:r>
            <a:r>
              <a:rPr lang="pt-BR" dirty="0"/>
              <a:t/>
            </a:r>
            <a:br>
              <a:rPr lang="pt-BR" dirty="0"/>
            </a:br>
            <a:r>
              <a:rPr lang="pt-BR" sz="2700" dirty="0"/>
              <a:t/>
            </a:r>
            <a:br>
              <a:rPr lang="pt-BR" sz="2700" dirty="0"/>
            </a:br>
            <a:r>
              <a:rPr lang="pt-BR" sz="2700" b="1" dirty="0"/>
              <a:t>EQUIPE DE ENFERMAGEM,EQUIPE MÉDICA, FISIOTERAPIA, ASSISTENTE SOCIAL E NUTRICIONISTA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561681354"/>
              </p:ext>
            </p:extLst>
          </p:nvPr>
        </p:nvGraphicFramePr>
        <p:xfrm>
          <a:off x="2060810" y="2074460"/>
          <a:ext cx="9130353" cy="265786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088107" y="5022377"/>
            <a:ext cx="4167532" cy="1477328"/>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17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03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05</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02</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13</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1378391782"/>
              </p:ext>
            </p:extLst>
          </p:nvPr>
        </p:nvGraphicFramePr>
        <p:xfrm>
          <a:off x="6255639" y="4954140"/>
          <a:ext cx="4962821" cy="1835622"/>
        </p:xfrm>
        <a:graphic>
          <a:graphicData uri="http://schemas.openxmlformats.org/drawingml/2006/table">
            <a:tbl>
              <a:tblPr firstRow="1" bandRow="1">
                <a:tableStyleId>{21E4AEA4-8DFA-4A89-87EB-49C32662AFE0}</a:tableStyleId>
              </a:tblPr>
              <a:tblGrid>
                <a:gridCol w="1304849">
                  <a:extLst>
                    <a:ext uri="{9D8B030D-6E8A-4147-A177-3AD203B41FA5}">
                      <a16:colId xmlns:a16="http://schemas.microsoft.com/office/drawing/2014/main" val="20000"/>
                    </a:ext>
                  </a:extLst>
                </a:gridCol>
                <a:gridCol w="804754">
                  <a:extLst>
                    <a:ext uri="{9D8B030D-6E8A-4147-A177-3AD203B41FA5}">
                      <a16:colId xmlns:a16="http://schemas.microsoft.com/office/drawing/2014/main" val="20001"/>
                    </a:ext>
                  </a:extLst>
                </a:gridCol>
                <a:gridCol w="804754">
                  <a:extLst>
                    <a:ext uri="{9D8B030D-6E8A-4147-A177-3AD203B41FA5}">
                      <a16:colId xmlns:a16="http://schemas.microsoft.com/office/drawing/2014/main" val="20002"/>
                    </a:ext>
                  </a:extLst>
                </a:gridCol>
                <a:gridCol w="1170551">
                  <a:extLst>
                    <a:ext uri="{9D8B030D-6E8A-4147-A177-3AD203B41FA5}">
                      <a16:colId xmlns:a16="http://schemas.microsoft.com/office/drawing/2014/main" val="20003"/>
                    </a:ext>
                  </a:extLst>
                </a:gridCol>
                <a:gridCol w="877913">
                  <a:extLst>
                    <a:ext uri="{9D8B030D-6E8A-4147-A177-3AD203B41FA5}">
                      <a16:colId xmlns:a16="http://schemas.microsoft.com/office/drawing/2014/main" val="20004"/>
                    </a:ext>
                  </a:extLst>
                </a:gridCol>
              </a:tblGrid>
              <a:tr h="31109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04906">
                <a:tc>
                  <a:txBody>
                    <a:bodyPr/>
                    <a:lstStyle/>
                    <a:p>
                      <a:r>
                        <a:rPr lang="pt-BR" sz="1200" dirty="0"/>
                        <a:t>ENFERMAGEM</a:t>
                      </a:r>
                    </a:p>
                  </a:txBody>
                  <a:tcPr/>
                </a:tc>
                <a:tc>
                  <a:txBody>
                    <a:bodyPr/>
                    <a:lstStyle/>
                    <a:p>
                      <a:pPr algn="ctr"/>
                      <a:r>
                        <a:rPr lang="pt-BR" sz="1200" dirty="0" smtClean="0"/>
                        <a:t>05</a:t>
                      </a:r>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04906">
                <a:tc>
                  <a:txBody>
                    <a:bodyPr/>
                    <a:lstStyle/>
                    <a:p>
                      <a:r>
                        <a:rPr lang="pt-BR" sz="1200" dirty="0"/>
                        <a:t>EQUIPE</a:t>
                      </a:r>
                      <a:r>
                        <a:rPr lang="pt-BR" sz="1200" baseline="0" dirty="0"/>
                        <a:t> MÉDICA</a:t>
                      </a:r>
                      <a:endParaRPr lang="pt-BR" sz="1200" dirty="0"/>
                    </a:p>
                  </a:txBody>
                  <a:tcPr/>
                </a:tc>
                <a:tc>
                  <a:txBody>
                    <a:bodyPr/>
                    <a:lstStyle/>
                    <a:p>
                      <a:pPr algn="ctr"/>
                      <a:r>
                        <a:rPr lang="pt-BR" sz="1200" dirty="0" smtClean="0"/>
                        <a:t>06</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04906">
                <a:tc>
                  <a:txBody>
                    <a:bodyPr/>
                    <a:lstStyle/>
                    <a:p>
                      <a:r>
                        <a:rPr lang="pt-BR" sz="1200" dirty="0"/>
                        <a:t>FISIOTERAPIA</a:t>
                      </a:r>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304906">
                <a:tc>
                  <a:txBody>
                    <a:bodyPr/>
                    <a:lstStyle/>
                    <a:p>
                      <a:r>
                        <a:rPr lang="pt-BR" sz="1200" dirty="0"/>
                        <a:t>ASS.</a:t>
                      </a:r>
                      <a:r>
                        <a:rPr lang="pt-BR" sz="1200" baseline="0" dirty="0"/>
                        <a:t> SOCIAL</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r h="304906">
                <a:tc>
                  <a:txBody>
                    <a:bodyPr/>
                    <a:lstStyle/>
                    <a:p>
                      <a:r>
                        <a:rPr lang="pt-BR" sz="1200" dirty="0"/>
                        <a:t>NUTRICIONISTA</a:t>
                      </a:r>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455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45660"/>
            <a:ext cx="10018713" cy="1050877"/>
          </a:xfrm>
        </p:spPr>
        <p:txBody>
          <a:bodyPr/>
          <a:lstStyle/>
          <a:p>
            <a:r>
              <a:rPr lang="pt-BR" b="1" dirty="0"/>
              <a:t>MANIFESTAÇÕES POR CLINICA</a:t>
            </a:r>
          </a:p>
        </p:txBody>
      </p:sp>
      <p:graphicFrame>
        <p:nvGraphicFramePr>
          <p:cNvPr id="4" name="Espaço Reservado para Conteúdo 5"/>
          <p:cNvGraphicFramePr>
            <a:graphicFrameLocks noGrp="1"/>
          </p:cNvGraphicFramePr>
          <p:nvPr>
            <p:ph idx="1"/>
            <p:extLst>
              <p:ext uri="{D42A27DB-BD31-4B8C-83A1-F6EECF244321}">
                <p14:modId xmlns:p14="http://schemas.microsoft.com/office/powerpoint/2010/main" val="124228721"/>
              </p:ext>
            </p:extLst>
          </p:nvPr>
        </p:nvGraphicFramePr>
        <p:xfrm>
          <a:off x="2033516" y="1119117"/>
          <a:ext cx="9608023" cy="402442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634279" y="5143545"/>
            <a:ext cx="7718775" cy="2031325"/>
          </a:xfrm>
          <a:prstGeom prst="rect">
            <a:avLst/>
          </a:prstGeom>
          <a:noFill/>
        </p:spPr>
        <p:txBody>
          <a:bodyPr wrap="square" rtlCol="0">
            <a:spAutoFit/>
          </a:bodyPr>
          <a:lstStyle/>
          <a:p>
            <a:r>
              <a:rPr lang="pt-BR" b="1" dirty="0"/>
              <a:t>Clinica Médica – </a:t>
            </a:r>
            <a:r>
              <a:rPr lang="pt-BR" b="1" dirty="0" smtClean="0"/>
              <a:t>02</a:t>
            </a:r>
            <a:endParaRPr lang="pt-BR" b="1" dirty="0"/>
          </a:p>
          <a:p>
            <a:r>
              <a:rPr lang="pt-BR" b="1" dirty="0"/>
              <a:t>Clínica Cirúrgica – </a:t>
            </a:r>
            <a:r>
              <a:rPr lang="pt-BR" b="1" dirty="0" smtClean="0"/>
              <a:t>01</a:t>
            </a:r>
            <a:endParaRPr lang="pt-BR" b="1" dirty="0"/>
          </a:p>
          <a:p>
            <a:r>
              <a:rPr lang="pt-BR" b="1" dirty="0"/>
              <a:t>Clínica Pediátrica – </a:t>
            </a:r>
            <a:r>
              <a:rPr lang="pt-BR" b="1" dirty="0" smtClean="0"/>
              <a:t>0</a:t>
            </a:r>
            <a:endParaRPr lang="pt-BR" b="1" dirty="0"/>
          </a:p>
          <a:p>
            <a:r>
              <a:rPr lang="pt-BR" b="1" dirty="0"/>
              <a:t>Maternidade – </a:t>
            </a:r>
            <a:r>
              <a:rPr lang="pt-BR" b="1" dirty="0" smtClean="0"/>
              <a:t>04</a:t>
            </a:r>
            <a:endParaRPr lang="pt-BR" b="1" dirty="0"/>
          </a:p>
          <a:p>
            <a:r>
              <a:rPr lang="pt-BR" b="1" dirty="0"/>
              <a:t>Sem Identificação – </a:t>
            </a:r>
            <a:r>
              <a:rPr lang="pt-BR" b="1" dirty="0" smtClean="0"/>
              <a:t>01</a:t>
            </a:r>
            <a:endParaRPr lang="pt-BR" b="1" dirty="0"/>
          </a:p>
          <a:p>
            <a:endParaRPr lang="pt-BR" b="1" dirty="0"/>
          </a:p>
          <a:p>
            <a:endParaRPr lang="pt-BR" b="1" dirty="0"/>
          </a:p>
        </p:txBody>
      </p:sp>
    </p:spTree>
    <p:extLst>
      <p:ext uri="{BB962C8B-B14F-4D97-AF65-F5344CB8AC3E}">
        <p14:creationId xmlns:p14="http://schemas.microsoft.com/office/powerpoint/2010/main" val="103451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88107" y="197894"/>
            <a:ext cx="10103893" cy="628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107" y="184245"/>
            <a:ext cx="1767787" cy="10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6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1976582418"/>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155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709683"/>
          </a:xfrm>
        </p:spPr>
        <p:txBody>
          <a:bodyPr/>
          <a:lstStyle/>
          <a:p>
            <a:r>
              <a:rPr lang="pt-BR" b="1" dirty="0" smtClean="0"/>
              <a:t>ELOGIOS</a:t>
            </a:r>
            <a:endParaRPr lang="pt-BR" b="1" dirty="0"/>
          </a:p>
        </p:txBody>
      </p:sp>
      <p:sp>
        <p:nvSpPr>
          <p:cNvPr id="3" name="Espaço Reservado para Conteúdo 2"/>
          <p:cNvSpPr>
            <a:spLocks noGrp="1"/>
          </p:cNvSpPr>
          <p:nvPr>
            <p:ph idx="1"/>
          </p:nvPr>
        </p:nvSpPr>
        <p:spPr>
          <a:xfrm>
            <a:off x="1037230" y="709684"/>
            <a:ext cx="10645254" cy="5909480"/>
          </a:xfrm>
        </p:spPr>
        <p:txBody>
          <a:bodyPr>
            <a:normAutofit/>
          </a:bodyPr>
          <a:lstStyle/>
          <a:p>
            <a:pPr marL="355600" indent="-82550">
              <a:buNone/>
            </a:pPr>
            <a:r>
              <a:rPr lang="pt-BR" dirty="0" smtClean="0"/>
              <a:t>		</a:t>
            </a:r>
            <a:r>
              <a:rPr lang="pt-BR" b="1" i="1" dirty="0">
                <a:latin typeface="Times New Roman" panose="02020603050405020304" pitchFamily="18" charset="0"/>
                <a:cs typeface="Times New Roman" panose="02020603050405020304" pitchFamily="18" charset="0"/>
              </a:rPr>
              <a:t>	</a:t>
            </a:r>
            <a:endParaRPr lang="pt-BR" b="1" i="1" dirty="0" smtClean="0">
              <a:latin typeface="Times New Roman" panose="02020603050405020304" pitchFamily="18" charset="0"/>
              <a:cs typeface="Times New Roman" panose="02020603050405020304" pitchFamily="18" charset="0"/>
            </a:endParaRPr>
          </a:p>
          <a:p>
            <a:pPr marL="177800" indent="-177800">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“Parabéns ao funcionário Everton da farmácia do pronto socorro sempre prestativo e educado! Parabéns!” </a:t>
            </a:r>
            <a:r>
              <a:rPr lang="pt-BR" b="1" i="1" dirty="0" smtClean="0">
                <a:latin typeface="Times New Roman" panose="02020603050405020304" pitchFamily="18" charset="0"/>
                <a:cs typeface="Times New Roman" panose="02020603050405020304" pitchFamily="18" charset="0"/>
              </a:rPr>
              <a:t>(Anônimo)</a:t>
            </a:r>
          </a:p>
          <a:p>
            <a:pPr marL="0" indent="0">
              <a:buNone/>
            </a:pPr>
            <a:endParaRPr lang="pt-BR" b="1" i="1" dirty="0">
              <a:latin typeface="Times New Roman" panose="02020603050405020304" pitchFamily="18" charset="0"/>
              <a:cs typeface="Times New Roman" panose="02020603050405020304" pitchFamily="18" charset="0"/>
            </a:endParaRPr>
          </a:p>
          <a:p>
            <a:pPr marL="0" indent="0">
              <a:buNone/>
            </a:pP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“Parabéns comida excelente tempero/cozimento na medida certa”      </a:t>
            </a:r>
            <a:r>
              <a:rPr lang="pt-BR" b="1" i="1" dirty="0" smtClean="0">
                <a:latin typeface="Times New Roman" panose="02020603050405020304" pitchFamily="18" charset="0"/>
                <a:cs typeface="Times New Roman" panose="02020603050405020304" pitchFamily="18" charset="0"/>
              </a:rPr>
              <a:t>(10/04/2021-Anônimo)</a:t>
            </a:r>
          </a:p>
          <a:p>
            <a:pPr marL="0" indent="0">
              <a:buNone/>
            </a:pPr>
            <a:endParaRPr lang="pt-BR" b="1" i="1" dirty="0" smtClean="0">
              <a:latin typeface="Times New Roman" panose="02020603050405020304" pitchFamily="18" charset="0"/>
              <a:cs typeface="Times New Roman" panose="02020603050405020304" pitchFamily="18" charset="0"/>
            </a:endParaRPr>
          </a:p>
          <a:p>
            <a:pPr marL="0" indent="0">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21/04 comida estava ótima. Parabéns” </a:t>
            </a:r>
            <a:r>
              <a:rPr lang="pt-BR" b="1" i="1" dirty="0" smtClean="0">
                <a:latin typeface="Times New Roman" panose="02020603050405020304" pitchFamily="18" charset="0"/>
                <a:cs typeface="Times New Roman" panose="02020603050405020304" pitchFamily="18" charset="0"/>
              </a:rPr>
              <a:t>(21/04/2021-Anônimo</a:t>
            </a:r>
            <a:r>
              <a:rPr lang="pt-BR" b="1" i="1" dirty="0">
                <a:latin typeface="Times New Roman" panose="02020603050405020304" pitchFamily="18" charset="0"/>
                <a:cs typeface="Times New Roman" panose="02020603050405020304" pitchFamily="18" charset="0"/>
              </a:rPr>
              <a:t>)</a:t>
            </a:r>
          </a:p>
          <a:p>
            <a:pPr marL="0" indent="0">
              <a:buNone/>
            </a:pPr>
            <a:r>
              <a:rPr lang="pt-BR" dirty="0" smtClean="0">
                <a:latin typeface="Times New Roman" panose="02020603050405020304" pitchFamily="18" charset="0"/>
                <a:cs typeface="Times New Roman" panose="02020603050405020304" pitchFamily="18" charset="0"/>
              </a:rPr>
              <a:t>	</a:t>
            </a:r>
          </a:p>
          <a:p>
            <a:pPr marL="450850" indent="0">
              <a:buNone/>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“O almoço está muito bom, bem saboroso! Obrigado” </a:t>
            </a:r>
            <a:r>
              <a:rPr lang="pt-BR" b="1" i="1" dirty="0" smtClean="0">
                <a:latin typeface="Times New Roman" panose="02020603050405020304" pitchFamily="18" charset="0"/>
                <a:cs typeface="Times New Roman" panose="02020603050405020304" pitchFamily="18" charset="0"/>
              </a:rPr>
              <a:t>(Anônimo)</a:t>
            </a:r>
          </a:p>
          <a:p>
            <a:pPr marL="0" indent="0">
              <a:buNone/>
            </a:pPr>
            <a:endParaRPr lang="pt-B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11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723331"/>
          </a:xfrm>
        </p:spPr>
        <p:txBody>
          <a:bodyPr/>
          <a:lstStyle/>
          <a:p>
            <a:r>
              <a:rPr lang="pt-BR" b="1" dirty="0" smtClean="0"/>
              <a:t>RECLAMAÇÕES </a:t>
            </a:r>
            <a:endParaRPr lang="pt-BR" dirty="0"/>
          </a:p>
        </p:txBody>
      </p:sp>
      <p:sp>
        <p:nvSpPr>
          <p:cNvPr id="3" name="Espaço Reservado para Conteúdo 2"/>
          <p:cNvSpPr>
            <a:spLocks noGrp="1"/>
          </p:cNvSpPr>
          <p:nvPr>
            <p:ph idx="1"/>
          </p:nvPr>
        </p:nvSpPr>
        <p:spPr>
          <a:xfrm>
            <a:off x="1484311" y="1228299"/>
            <a:ext cx="10291039" cy="5486400"/>
          </a:xfrm>
        </p:spPr>
        <p:txBody>
          <a:bodyPr>
            <a:normAutofit fontScale="92500" lnSpcReduction="10000"/>
          </a:bodyPr>
          <a:lstStyle/>
          <a:p>
            <a:pPr marL="457200" lvl="1" indent="0">
              <a:buNone/>
            </a:pPr>
            <a:r>
              <a:rPr lang="pt-BR" sz="2400" dirty="0" smtClean="0">
                <a:latin typeface="Times New Roman" panose="02020603050405020304" pitchFamily="18" charset="0"/>
                <a:cs typeface="Times New Roman" panose="02020603050405020304" pitchFamily="18" charset="0"/>
              </a:rPr>
              <a:t>	“Uma sugestão a carne está tão cara para que fazer tão mal feita, a gente não consegue comer e joga fora. Desperdício faz mal para instituição ” </a:t>
            </a:r>
            <a:r>
              <a:rPr lang="pt-BR" sz="2400" b="1" i="1" dirty="0" smtClean="0">
                <a:latin typeface="Times New Roman" panose="02020603050405020304" pitchFamily="18" charset="0"/>
                <a:cs typeface="Times New Roman" panose="02020603050405020304" pitchFamily="18" charset="0"/>
              </a:rPr>
              <a:t>(Anônimo) </a:t>
            </a:r>
            <a:endParaRPr lang="pt-BR" sz="2400" b="1" i="1" dirty="0">
              <a:latin typeface="Times New Roman" panose="02020603050405020304" pitchFamily="18" charset="0"/>
              <a:cs typeface="Times New Roman" panose="02020603050405020304" pitchFamily="18" charset="0"/>
            </a:endParaRPr>
          </a:p>
          <a:p>
            <a:pPr marL="457200" lvl="1" indent="0">
              <a:buNone/>
            </a:pPr>
            <a:r>
              <a:rPr lang="pt-BR" sz="2400" b="1" i="1"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“Dia 22/04 a janta está muito ruim, mistura c/ gosto de sangue, não só hoje mais principalmente quando é carne moída” </a:t>
            </a:r>
            <a:r>
              <a:rPr lang="pt-BR" sz="2400" b="1" i="1" dirty="0">
                <a:latin typeface="Times New Roman" panose="02020603050405020304" pitchFamily="18" charset="0"/>
                <a:cs typeface="Times New Roman" panose="02020603050405020304" pitchFamily="18" charset="0"/>
              </a:rPr>
              <a:t>(Anônimo) </a:t>
            </a:r>
          </a:p>
          <a:p>
            <a:pPr marL="457200" lvl="1" indent="0">
              <a:buNone/>
            </a:pPr>
            <a:r>
              <a:rPr lang="pt-BR" sz="2400" b="1" i="1"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Horrível carne moída” </a:t>
            </a:r>
            <a:r>
              <a:rPr lang="pt-BR" sz="2400" b="1" i="1" dirty="0" smtClean="0">
                <a:latin typeface="Times New Roman" panose="02020603050405020304" pitchFamily="18" charset="0"/>
                <a:cs typeface="Times New Roman" panose="02020603050405020304" pitchFamily="18" charset="0"/>
              </a:rPr>
              <a:t>(16/04/2021- Anônimo)</a:t>
            </a:r>
          </a:p>
          <a:p>
            <a:pPr marL="457200" lvl="1" indent="0">
              <a:buNone/>
            </a:pPr>
            <a:r>
              <a:rPr lang="pt-BR" sz="2400" b="1" i="1" dirty="0">
                <a:latin typeface="Times New Roman" panose="02020603050405020304" pitchFamily="18" charset="0"/>
                <a:cs typeface="Times New Roman" panose="02020603050405020304" pitchFamily="18" charset="0"/>
              </a:rPr>
              <a:t>	</a:t>
            </a:r>
            <a:r>
              <a:rPr lang="pt-BR" sz="2400" b="1" i="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Hoje a comida estava horrível, carne moída com gosto horroroso, estragado...” (</a:t>
            </a:r>
            <a:r>
              <a:rPr lang="pt-BR" sz="2400" b="1" i="1" dirty="0" smtClean="0">
                <a:latin typeface="Times New Roman" panose="02020603050405020304" pitchFamily="18" charset="0"/>
                <a:cs typeface="Times New Roman" panose="02020603050405020304" pitchFamily="18" charset="0"/>
              </a:rPr>
              <a:t>16/04/2021-Anônimo)</a:t>
            </a:r>
          </a:p>
          <a:p>
            <a:pPr marL="457200" lvl="1" indent="0">
              <a:buNone/>
            </a:pPr>
            <a:r>
              <a:rPr lang="pt-BR" sz="2400" b="1" i="1" dirty="0">
                <a:latin typeface="Times New Roman" panose="02020603050405020304" pitchFamily="18" charset="0"/>
                <a:cs typeface="Times New Roman" panose="02020603050405020304" pitchFamily="18" charset="0"/>
              </a:rPr>
              <a:t>	</a:t>
            </a:r>
            <a:r>
              <a:rPr lang="pt-BR" sz="2400" b="1" i="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Comida péssima, horrível, a carne moída parecia que estava estragada. Péssima!” </a:t>
            </a:r>
            <a:r>
              <a:rPr lang="pt-BR" sz="2400" b="1" i="1" dirty="0" smtClean="0">
                <a:latin typeface="Times New Roman" panose="02020603050405020304" pitchFamily="18" charset="0"/>
                <a:cs typeface="Times New Roman" panose="02020603050405020304" pitchFamily="18" charset="0"/>
              </a:rPr>
              <a:t>(16/04/2021-Anônimo)</a:t>
            </a:r>
          </a:p>
          <a:p>
            <a:pPr marL="457200" lvl="1" indent="0">
              <a:buNone/>
            </a:pPr>
            <a:r>
              <a:rPr lang="pt-BR" sz="2400" b="1" i="1" dirty="0">
                <a:latin typeface="Times New Roman" panose="02020603050405020304" pitchFamily="18" charset="0"/>
                <a:cs typeface="Times New Roman" panose="02020603050405020304" pitchFamily="18" charset="0"/>
              </a:rPr>
              <a:t>	</a:t>
            </a:r>
            <a:r>
              <a:rPr lang="pt-BR" sz="2400" b="1" i="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16/04 carne moída incomível, Deus nos perdoe, mas muito mal feita. </a:t>
            </a:r>
            <a:r>
              <a:rPr lang="pt-BR" sz="2400" b="1" i="1" dirty="0">
                <a:latin typeface="Times New Roman" panose="02020603050405020304" pitchFamily="18" charset="0"/>
                <a:cs typeface="Times New Roman" panose="02020603050405020304" pitchFamily="18" charset="0"/>
              </a:rPr>
              <a:t>(16/04/2021-Anônimo</a:t>
            </a:r>
            <a:r>
              <a:rPr lang="pt-BR" sz="2400" b="1" i="1" dirty="0" smtClean="0">
                <a:latin typeface="Times New Roman" panose="02020603050405020304" pitchFamily="18" charset="0"/>
                <a:cs typeface="Times New Roman" panose="02020603050405020304" pitchFamily="18" charset="0"/>
              </a:rPr>
              <a:t>)</a:t>
            </a:r>
          </a:p>
          <a:p>
            <a:pPr marL="457200" lvl="1" indent="0">
              <a:buNone/>
            </a:pPr>
            <a:r>
              <a:rPr lang="pt-BR" sz="2400" b="1" i="1" dirty="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Resposta: </a:t>
            </a:r>
            <a:r>
              <a:rPr lang="pt-BR" sz="2400" dirty="0" smtClean="0">
                <a:latin typeface="Times New Roman" panose="02020603050405020304" pitchFamily="18" charset="0"/>
                <a:cs typeface="Times New Roman" panose="02020603050405020304" pitchFamily="18" charset="0"/>
              </a:rPr>
              <a:t>Estamos tendo um problema com a marca de carne moída vencedora do pregão, em conjunto com a direção estamos procurando uma forma de resolver o problema. </a:t>
            </a:r>
            <a:r>
              <a:rPr lang="pt-BR" sz="2400" dirty="0">
                <a:latin typeface="Times New Roman" panose="02020603050405020304" pitchFamily="18" charset="0"/>
                <a:cs typeface="Times New Roman" panose="02020603050405020304" pitchFamily="18" charset="0"/>
              </a:rPr>
              <a:t>(</a:t>
            </a:r>
            <a:r>
              <a:rPr lang="pt-BR" sz="2400" b="1" i="1" dirty="0" err="1">
                <a:latin typeface="Times New Roman" panose="02020603050405020304" pitchFamily="18" charset="0"/>
                <a:cs typeface="Times New Roman" panose="02020603050405020304" pitchFamily="18" charset="0"/>
              </a:rPr>
              <a:t>Valquiria</a:t>
            </a:r>
            <a:r>
              <a:rPr lang="pt-BR" sz="2400" b="1" i="1" dirty="0">
                <a:latin typeface="Times New Roman" panose="02020603050405020304" pitchFamily="18" charset="0"/>
                <a:cs typeface="Times New Roman" panose="02020603050405020304" pitchFamily="18" charset="0"/>
              </a:rPr>
              <a:t> Quirino Oliveira – Nutricionista FUNSAU)</a:t>
            </a:r>
          </a:p>
          <a:p>
            <a:pPr marL="457200" lvl="1" indent="0">
              <a:buNone/>
            </a:pPr>
            <a:endParaRPr lang="pt-BR" sz="2400" b="1" dirty="0">
              <a:latin typeface="Times New Roman" panose="02020603050405020304" pitchFamily="18" charset="0"/>
              <a:cs typeface="Times New Roman" panose="02020603050405020304" pitchFamily="18" charset="0"/>
            </a:endParaRPr>
          </a:p>
          <a:p>
            <a:pPr marL="457200" lvl="1" indent="0">
              <a:buNone/>
            </a:pPr>
            <a:endParaRPr lang="pt-B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260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18614"/>
          </a:xfrm>
        </p:spPr>
        <p:txBody>
          <a:bodyPr>
            <a:normAutofit fontScale="90000"/>
          </a:bodyPr>
          <a:lstStyle/>
          <a:p>
            <a:r>
              <a:rPr lang="pt-BR" b="1" dirty="0"/>
              <a:t>RECLAMAÇÕES </a:t>
            </a:r>
            <a:endParaRPr lang="pt-BR" dirty="0"/>
          </a:p>
        </p:txBody>
      </p:sp>
      <p:sp>
        <p:nvSpPr>
          <p:cNvPr id="3" name="Espaço Reservado para Conteúdo 2"/>
          <p:cNvSpPr>
            <a:spLocks noGrp="1"/>
          </p:cNvSpPr>
          <p:nvPr>
            <p:ph idx="1"/>
          </p:nvPr>
        </p:nvSpPr>
        <p:spPr>
          <a:xfrm>
            <a:off x="1282891" y="518615"/>
            <a:ext cx="10809026" cy="6223379"/>
          </a:xfrm>
        </p:spPr>
        <p:txBody>
          <a:bodyPr>
            <a:normAutofit fontScale="92500" lnSpcReduction="20000"/>
          </a:bodyPr>
          <a:lstStyle/>
          <a:p>
            <a:pPr marL="0" indent="0">
              <a:buNone/>
            </a:pPr>
            <a:r>
              <a:rPr lang="pt-BR" b="1"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05/04/21 – Comida estava carente de amor e tempero” </a:t>
            </a:r>
            <a:r>
              <a:rPr lang="pt-BR" b="1" i="1" dirty="0">
                <a:latin typeface="Times New Roman" panose="02020603050405020304" pitchFamily="18" charset="0"/>
                <a:cs typeface="Times New Roman" panose="02020603050405020304" pitchFamily="18" charset="0"/>
              </a:rPr>
              <a:t>(05/04/2021 – Anônimo) </a:t>
            </a:r>
          </a:p>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Comida está fria, gelada, café doce e fraco” </a:t>
            </a:r>
            <a:r>
              <a:rPr lang="pt-BR" b="1" i="1" dirty="0" smtClean="0">
                <a:latin typeface="Times New Roman" panose="02020603050405020304" pitchFamily="18" charset="0"/>
                <a:cs typeface="Times New Roman" panose="02020603050405020304" pitchFamily="18" charset="0"/>
              </a:rPr>
              <a:t>(27/04/2021 – Anônimo)</a:t>
            </a:r>
          </a:p>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Dia 25/04 a comida não estava boa, precisa prestar mais atenção no tempero, quase todos os dias a comida sem sal, sem tempero, melhora de cada (ilegível), tem que voltar a sobremesa as frutas que tinha antes, e a comida estava fria” </a:t>
            </a:r>
            <a:r>
              <a:rPr lang="pt-BR" b="1" i="1" dirty="0" smtClean="0">
                <a:latin typeface="Times New Roman" panose="02020603050405020304" pitchFamily="18" charset="0"/>
                <a:cs typeface="Times New Roman" panose="02020603050405020304" pitchFamily="18" charset="0"/>
              </a:rPr>
              <a:t>(25/04/2021 – Anônimo) </a:t>
            </a:r>
          </a:p>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Dia 24/04 a janta estava ruim geralmente a mistura esta sempre muito ruim, cheiro sempre forte, pedimos sopa e nunca podem dar, porque segundo eles não pode, queremos pelo menos uma mistura menos velha” </a:t>
            </a:r>
            <a:r>
              <a:rPr lang="pt-BR" b="1" i="1" dirty="0" smtClean="0">
                <a:latin typeface="Times New Roman" panose="02020603050405020304" pitchFamily="18" charset="0"/>
                <a:cs typeface="Times New Roman" panose="02020603050405020304" pitchFamily="18" charset="0"/>
              </a:rPr>
              <a:t>(24/04/2021 – Anônimo) </a:t>
            </a:r>
          </a:p>
          <a:p>
            <a:pPr marL="0" indent="0">
              <a:buNone/>
            </a:pPr>
            <a:r>
              <a:rPr lang="pt-BR" b="1" i="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Em relação ao tempero da comida, visto que aqui é uma instituição hospitalar, não é recomendado o fornecimento de alimentos condimentados, com temperos fortes e salgados, além do que, dispomos de sal no refeitório para que cada um adeque seu paladar. Sobre a comida estar fria, não dispomos de balcão de distribuição na instituição, a equipe já está orientada a deixar as refeições em fogo baixo até o final das distribuição. Sobre a sopa ser somente para pacientes, já é de conhecimento de todos, pois existe um comunicado no refeitório informando a mais de 6 meses, essa decisão foi tomada visando a internação noturna de pacientes no pronto socorro, que de praxe lhes é fornecido dieta leve. Já para funcionários é fornecido um prato completo com arroz, feijão, guarnição, carne e salada. 		</a:t>
            </a:r>
          </a:p>
          <a:p>
            <a:pPr marL="0" indent="0">
              <a:buNone/>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a:t>
            </a:r>
            <a:r>
              <a:rPr lang="pt-BR" b="1" i="1" dirty="0" err="1" smtClean="0">
                <a:latin typeface="Times New Roman" panose="02020603050405020304" pitchFamily="18" charset="0"/>
                <a:cs typeface="Times New Roman" panose="02020603050405020304" pitchFamily="18" charset="0"/>
              </a:rPr>
              <a:t>Valquiria</a:t>
            </a:r>
            <a:r>
              <a:rPr lang="pt-BR" b="1" i="1" dirty="0" smtClean="0">
                <a:latin typeface="Times New Roman" panose="02020603050405020304" pitchFamily="18" charset="0"/>
                <a:cs typeface="Times New Roman" panose="02020603050405020304" pitchFamily="18" charset="0"/>
              </a:rPr>
              <a:t> Quirino Oliveira – Nutricionista FUNSAU)</a:t>
            </a:r>
          </a:p>
        </p:txBody>
      </p:sp>
    </p:spTree>
    <p:extLst>
      <p:ext uri="{BB962C8B-B14F-4D97-AF65-F5344CB8AC3E}">
        <p14:creationId xmlns:p14="http://schemas.microsoft.com/office/powerpoint/2010/main" val="137679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627796"/>
          </a:xfrm>
        </p:spPr>
        <p:txBody>
          <a:bodyPr>
            <a:normAutofit fontScale="90000"/>
          </a:bodyPr>
          <a:lstStyle/>
          <a:p>
            <a:r>
              <a:rPr lang="pt-BR" b="1" dirty="0"/>
              <a:t>RECLAMAÇÕES </a:t>
            </a:r>
            <a:endParaRPr lang="pt-BR" dirty="0"/>
          </a:p>
        </p:txBody>
      </p:sp>
      <p:sp>
        <p:nvSpPr>
          <p:cNvPr id="3" name="Espaço Reservado para Conteúdo 2"/>
          <p:cNvSpPr>
            <a:spLocks noGrp="1"/>
          </p:cNvSpPr>
          <p:nvPr>
            <p:ph idx="1"/>
          </p:nvPr>
        </p:nvSpPr>
        <p:spPr>
          <a:xfrm>
            <a:off x="1624084" y="464024"/>
            <a:ext cx="10235820" cy="6223379"/>
          </a:xfrm>
        </p:spPr>
        <p:txBody>
          <a:bodyPr>
            <a:normAutofit fontScale="85000" lnSpcReduction="10000"/>
          </a:bodyPr>
          <a:lstStyle/>
          <a:p>
            <a:pPr marL="0" indent="0">
              <a:buNone/>
            </a:pPr>
            <a:r>
              <a:rPr lang="pt-BR" dirty="0" smtClean="0">
                <a:latin typeface="Times New Roman" panose="02020603050405020304" pitchFamily="18" charset="0"/>
                <a:cs typeface="Times New Roman" panose="02020603050405020304" pitchFamily="18" charset="0"/>
              </a:rPr>
              <a:t>		“ Por favor orientar os funcionários para que no momento de pedir a recepção para anunciar seus colegas de trabalho, verificar se os mesmos não estão por perto. Todos temos direito de ir ao banheiro, 1 hora de descanso, etc. fazem essas coisas para prejudicar as pessoas. Orientar a equipe do clinico médico.” </a:t>
            </a:r>
            <a:r>
              <a:rPr lang="pt-BR" b="1" i="1" dirty="0" smtClean="0">
                <a:latin typeface="Times New Roman" panose="02020603050405020304" pitchFamily="18" charset="0"/>
                <a:cs typeface="Times New Roman" panose="02020603050405020304" pitchFamily="18" charset="0"/>
              </a:rPr>
              <a:t>(Anônimo) </a:t>
            </a:r>
          </a:p>
          <a:p>
            <a:pPr marL="0" indent="0">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Resposta</a:t>
            </a: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Referente a solicitação dos colaboradores para a recepção anunciar funcionários, quando este não se encontra no setor, o serviço sonoro no hospitalar é um recurso utilizado com a finalidade de localizar o colaborador em tempo hábil quando precisa-se do mesmo com urgência, no relato fixado a CI sem identificação do reclamante o mesmo informa que tem direito a descanso, porém como de ciência não podemos deixar os setores descobertos cabendo outro profissional cobri-lo e casso ausente se do setor deve informar a chefia imediata para que a mesma tenha ciência e não precise anuncia lá (ló). </a:t>
            </a:r>
            <a:r>
              <a:rPr lang="pt-BR" b="1" i="1" dirty="0" smtClean="0">
                <a:latin typeface="Times New Roman" panose="02020603050405020304" pitchFamily="18" charset="0"/>
                <a:cs typeface="Times New Roman" panose="02020603050405020304" pitchFamily="18" charset="0"/>
              </a:rPr>
              <a:t>(</a:t>
            </a:r>
            <a:r>
              <a:rPr lang="pt-BR" b="1" i="1" dirty="0" err="1" smtClean="0">
                <a:latin typeface="Times New Roman" panose="02020603050405020304" pitchFamily="18" charset="0"/>
                <a:cs typeface="Times New Roman" panose="02020603050405020304" pitchFamily="18" charset="0"/>
              </a:rPr>
              <a:t>Suellem</a:t>
            </a:r>
            <a:r>
              <a:rPr lang="pt-BR" b="1" i="1" dirty="0" smtClean="0">
                <a:latin typeface="Times New Roman" panose="02020603050405020304" pitchFamily="18" charset="0"/>
                <a:cs typeface="Times New Roman" panose="02020603050405020304" pitchFamily="18" charset="0"/>
              </a:rPr>
              <a:t> S. Rodrigues/ enfermeira CCIH/RT – FUNSAU)</a:t>
            </a:r>
          </a:p>
          <a:p>
            <a:pPr marL="0" indent="0">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Resposta:</a:t>
            </a:r>
            <a:r>
              <a:rPr lang="pt-BR" b="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entendesse pelo relato da mesma que esta solicitando providencia ou comunicação entre os demais funcionários exemplo enfermagem, para que comuniquem antes de pedir para anunciar, esclarecendo que uma vez que é solicitado para anunciar, a recepção entende que já foi procurado pelos colegas e não foi localizado, acredito que dependendo da urgência não da para ficar tentando encontrar a pessoa sendo que o anuncio é a forma mais ágil e fácil para tal situação, acredito que para evitar anúncios não tão urgentes que sejam orientados todos chefes responsáveis pelos setores para que conversem com suas equipes, como já salientei não da para saber se quando algum setor solicita para anunciar se é para prejudicar ou não seu colega. </a:t>
            </a:r>
            <a:r>
              <a:rPr lang="pt-BR" b="1" i="1" dirty="0" smtClean="0">
                <a:latin typeface="Times New Roman" panose="02020603050405020304" pitchFamily="18" charset="0"/>
                <a:cs typeface="Times New Roman" panose="02020603050405020304" pitchFamily="18" charset="0"/>
              </a:rPr>
              <a:t>(Valdenice Conceição da Silva – supervisora da recepção FUNSAU)</a:t>
            </a: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14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59558"/>
          </a:xfrm>
        </p:spPr>
        <p:txBody>
          <a:bodyPr>
            <a:normAutofit fontScale="90000"/>
          </a:bodyPr>
          <a:lstStyle/>
          <a:p>
            <a:pPr>
              <a:tabLst>
                <a:tab pos="1160463" algn="l"/>
              </a:tabLst>
            </a:pPr>
            <a:r>
              <a:rPr lang="pt-BR" b="1" dirty="0"/>
              <a:t>RECLAMAÇÕES </a:t>
            </a:r>
            <a:endParaRPr lang="pt-BR" dirty="0"/>
          </a:p>
        </p:txBody>
      </p:sp>
      <p:sp>
        <p:nvSpPr>
          <p:cNvPr id="3" name="Espaço Reservado para Conteúdo 2"/>
          <p:cNvSpPr>
            <a:spLocks noGrp="1"/>
          </p:cNvSpPr>
          <p:nvPr>
            <p:ph idx="1"/>
          </p:nvPr>
        </p:nvSpPr>
        <p:spPr>
          <a:xfrm>
            <a:off x="1760561" y="559559"/>
            <a:ext cx="10331355" cy="5950423"/>
          </a:xfrm>
        </p:spPr>
        <p:txBody>
          <a:bodyPr>
            <a:normAutofit fontScale="92500" lnSpcReduction="20000"/>
          </a:bodyPr>
          <a:lstStyle/>
          <a:p>
            <a:pPr marL="0" indent="0">
              <a:buNone/>
              <a:tabLst>
                <a:tab pos="531813" algn="l"/>
              </a:tabLst>
            </a:pPr>
            <a:r>
              <a:rPr lang="pt-BR" dirty="0" smtClean="0">
                <a:latin typeface="Times New Roman" panose="02020603050405020304" pitchFamily="18" charset="0"/>
                <a:cs typeface="Times New Roman" panose="02020603050405020304" pitchFamily="18" charset="0"/>
              </a:rPr>
              <a:t>	“Porque alguns setores como enfermagem e higienização podem fazer mais de duas horas de descanso? Acredito que todos deveriam cumprir a regra de fazer apenas uma hora de descanso, pois tem setores que nem fazem descanso, enquanto outros fazem duas, três horas por plantão, principalmente nos plantões noturnos.  Enfermagem é a equipe que mais descansa no hospital, e acham que todos os outros funcionários foram contratados  para servi-los. É necessário maior fiscalização por parte da direção do hospital a respeito disso, pois uns trabalham muito e outros dormem demais. Todos os funcionários tem direito a uma hora de descanso, então que se faça cumprir isto.” </a:t>
            </a:r>
            <a:r>
              <a:rPr lang="pt-BR" b="1" i="1" dirty="0" smtClean="0">
                <a:latin typeface="Times New Roman" panose="02020603050405020304" pitchFamily="18" charset="0"/>
                <a:cs typeface="Times New Roman" panose="02020603050405020304" pitchFamily="18" charset="0"/>
              </a:rPr>
              <a:t>(Anônimo)  </a:t>
            </a:r>
          </a:p>
          <a:p>
            <a:pPr marL="0" indent="0">
              <a:buNone/>
              <a:tabLst>
                <a:tab pos="531813" algn="l"/>
              </a:tabLst>
            </a:pPr>
            <a:r>
              <a:rPr lang="pt-BR" b="1" i="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Informo que diante do exposto, a equipe do setor de higienização foi orientada quanto ao horário de descanso. (01 hora) e os que atuam em escala 12/36 a realizar escala de revezamento para descanso. A saber, que os colaboradores que atuam no horário noturno, cumprem as rotinas diárias de limpeza concorrente e terminais da instituição e após há 00 hora cumprem escala de faxina. Informo que quando a algum problema referente ao setor já é realizada pela coordenação orientação para solução da mesma. Informo que a equipe cumpre na integra com suas atribuições. </a:t>
            </a:r>
            <a:r>
              <a:rPr lang="pt-BR" b="1" i="1" dirty="0" smtClean="0">
                <a:latin typeface="Times New Roman" panose="02020603050405020304" pitchFamily="18" charset="0"/>
                <a:cs typeface="Times New Roman" panose="02020603050405020304" pitchFamily="18" charset="0"/>
              </a:rPr>
              <a:t>(Cristiane da Silva Batista – Coordenadora de Hotelaria FUNSAU</a:t>
            </a:r>
            <a:r>
              <a:rPr lang="pt-BR" b="1" i="1" dirty="0" smtClean="0">
                <a:latin typeface="Times New Roman" panose="02020603050405020304" pitchFamily="18" charset="0"/>
                <a:cs typeface="Times New Roman" panose="02020603050405020304" pitchFamily="18" charset="0"/>
              </a:rPr>
              <a:t>)</a:t>
            </a:r>
          </a:p>
          <a:p>
            <a:pPr marL="0" indent="0">
              <a:buNone/>
              <a:tabLst>
                <a:tab pos="531813" algn="l"/>
              </a:tabLst>
            </a:pPr>
            <a:r>
              <a:rPr lang="pt-BR" b="1" i="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No que diz respeito ao período de descanso dos colaboradores, informo que seguimos o estabelecido no art. 71 da CLT que é aplicável na escala de 12x36, onde o funcionário tem com jornada de 12 horas corridas tem direito de intervalo de 1 hora para refeição e descanso.</a:t>
            </a:r>
            <a:r>
              <a:rPr lang="pt-BR" b="1" i="1" dirty="0">
                <a:latin typeface="Times New Roman" panose="02020603050405020304" pitchFamily="18" charset="0"/>
                <a:cs typeface="Times New Roman" panose="02020603050405020304" pitchFamily="18" charset="0"/>
              </a:rPr>
              <a:t> (</a:t>
            </a:r>
            <a:r>
              <a:rPr lang="pt-BR" b="1" i="1" dirty="0" err="1">
                <a:latin typeface="Times New Roman" panose="02020603050405020304" pitchFamily="18" charset="0"/>
                <a:cs typeface="Times New Roman" panose="02020603050405020304" pitchFamily="18" charset="0"/>
              </a:rPr>
              <a:t>Suellem</a:t>
            </a:r>
            <a:r>
              <a:rPr lang="pt-BR" b="1" i="1" dirty="0">
                <a:latin typeface="Times New Roman" panose="02020603050405020304" pitchFamily="18" charset="0"/>
                <a:cs typeface="Times New Roman" panose="02020603050405020304" pitchFamily="18" charset="0"/>
              </a:rPr>
              <a:t> S. Rodrigues/ enfermeira CCIH/RT – FUNSAU)</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26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81887"/>
            <a:ext cx="10018713" cy="895194"/>
          </a:xfrm>
        </p:spPr>
        <p:txBody>
          <a:bodyPr/>
          <a:lstStyle/>
          <a:p>
            <a:r>
              <a:rPr lang="pt-BR" b="1" dirty="0"/>
              <a:t>PERFIL DOS MANISFESTANTES </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584698460"/>
              </p:ext>
            </p:extLst>
          </p:nvPr>
        </p:nvGraphicFramePr>
        <p:xfrm>
          <a:off x="2132896" y="977081"/>
          <a:ext cx="9370128" cy="3704101"/>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132896" y="4850512"/>
            <a:ext cx="3643338" cy="2585323"/>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TOTAL DE AVALIAÇÕES: </a:t>
            </a:r>
            <a:r>
              <a:rPr lang="pt-BR" b="1" dirty="0" smtClean="0">
                <a:solidFill>
                  <a:schemeClr val="tx1">
                    <a:lumMod val="95000"/>
                    <a:lumOff val="5000"/>
                  </a:schemeClr>
                </a:solidFill>
                <a:latin typeface="Times New Roman" pitchFamily="18" charset="0"/>
                <a:cs typeface="Times New Roman" pitchFamily="18" charset="0"/>
              </a:rPr>
              <a:t>35</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Usuário:  </a:t>
            </a:r>
            <a:r>
              <a:rPr lang="pt-BR" b="1" dirty="0" smtClean="0">
                <a:solidFill>
                  <a:schemeClr val="tx1">
                    <a:lumMod val="95000"/>
                    <a:lumOff val="5000"/>
                  </a:schemeClr>
                </a:solidFill>
                <a:latin typeface="Times New Roman" pitchFamily="18" charset="0"/>
                <a:cs typeface="Times New Roman" pitchFamily="18" charset="0"/>
              </a:rPr>
              <a:t>05</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Familiares: </a:t>
            </a:r>
            <a:r>
              <a:rPr lang="pt-BR" b="1" dirty="0" smtClean="0">
                <a:solidFill>
                  <a:schemeClr val="tx1">
                    <a:lumMod val="95000"/>
                    <a:lumOff val="5000"/>
                  </a:schemeClr>
                </a:solidFill>
                <a:latin typeface="Times New Roman" pitchFamily="18" charset="0"/>
                <a:cs typeface="Times New Roman" pitchFamily="18" charset="0"/>
              </a:rPr>
              <a:t>09</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Outros: </a:t>
            </a:r>
            <a:r>
              <a:rPr lang="pt-BR" b="1" dirty="0" smtClean="0">
                <a:solidFill>
                  <a:schemeClr val="tx1">
                    <a:lumMod val="95000"/>
                    <a:lumOff val="5000"/>
                  </a:schemeClr>
                </a:solidFill>
                <a:latin typeface="Times New Roman" pitchFamily="18" charset="0"/>
                <a:cs typeface="Times New Roman" pitchFamily="18" charset="0"/>
              </a:rPr>
              <a:t>0</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t>
            </a:r>
            <a:r>
              <a:rPr lang="pt-BR" b="1" dirty="0" smtClean="0">
                <a:solidFill>
                  <a:schemeClr val="tx1">
                    <a:lumMod val="95000"/>
                    <a:lumOff val="5000"/>
                  </a:schemeClr>
                </a:solidFill>
                <a:latin typeface="Times New Roman" pitchFamily="18" charset="0"/>
                <a:cs typeface="Times New Roman" pitchFamily="18" charset="0"/>
              </a:rPr>
              <a:t>se identificaram: 05</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16</a:t>
            </a:r>
          </a:p>
          <a:p>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a:p>
            <a:endParaRPr lang="pt-BR" b="1" dirty="0"/>
          </a:p>
        </p:txBody>
      </p:sp>
    </p:spTree>
    <p:extLst>
      <p:ext uri="{BB962C8B-B14F-4D97-AF65-F5344CB8AC3E}">
        <p14:creationId xmlns:p14="http://schemas.microsoft.com/office/powerpoint/2010/main" val="2634047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27546"/>
            <a:ext cx="10018713" cy="982639"/>
          </a:xfrm>
        </p:spPr>
        <p:txBody>
          <a:bodyPr/>
          <a:lstStyle/>
          <a:p>
            <a:r>
              <a:rPr lang="pt-BR" b="1" dirty="0"/>
              <a:t>CONCLUSÃO</a:t>
            </a:r>
          </a:p>
        </p:txBody>
      </p:sp>
      <p:sp>
        <p:nvSpPr>
          <p:cNvPr id="3" name="Espaço Reservado para Conteúdo 2"/>
          <p:cNvSpPr>
            <a:spLocks noGrp="1"/>
          </p:cNvSpPr>
          <p:nvPr>
            <p:ph idx="1"/>
          </p:nvPr>
        </p:nvSpPr>
        <p:spPr>
          <a:xfrm>
            <a:off x="1351128" y="545908"/>
            <a:ext cx="10345003" cy="6223378"/>
          </a:xfrm>
        </p:spPr>
        <p:txBody>
          <a:bodyPr/>
          <a:lstStyle/>
          <a:p>
            <a:pPr marL="0" indent="0" algn="just">
              <a:buNone/>
            </a:pPr>
            <a:r>
              <a:rPr lang="pt-BR" dirty="0">
                <a:latin typeface="Times New Roman" panose="02020603050405020304" pitchFamily="18" charset="0"/>
                <a:cs typeface="Times New Roman" panose="02020603050405020304" pitchFamily="18" charset="0"/>
              </a:rPr>
              <a:t>       Diante dos indicadores expostos e da análise dos dados, verifica-se que a prestação de serviços realizados pelo Hospital Regional conforme as manifestações dos usuários demonstraram uma maior incidência nos conceitos </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timo</a:t>
            </a:r>
            <a:r>
              <a:rPr lang="pt-BR"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 </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pt-BR" b="1" dirty="0" smtClean="0">
                <a:latin typeface="Times New Roman" panose="02020603050405020304" pitchFamily="18" charset="0"/>
                <a:cs typeface="Times New Roman" panose="02020603050405020304" pitchFamily="18" charset="0"/>
              </a:rPr>
              <a:t>.</a:t>
            </a:r>
            <a:endParaRPr lang="pt-BR" b="1" dirty="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		Em relação aos comentários realizados pelos nossos usuários e colaboradores como observado nas medidas adotadas </a:t>
            </a:r>
            <a:r>
              <a:rPr lang="pt-BR" i="1" dirty="0">
                <a:latin typeface="Times New Roman" panose="02020603050405020304" pitchFamily="18" charset="0"/>
                <a:cs typeface="Times New Roman" panose="02020603050405020304" pitchFamily="18" charset="0"/>
              </a:rPr>
              <a:t>(Nutricionista, enfermeira CCIH/RT, coordenadora de hotelaria e supervisora da </a:t>
            </a:r>
            <a:r>
              <a:rPr lang="pt-BR" i="1" dirty="0" smtClean="0">
                <a:latin typeface="Times New Roman" panose="02020603050405020304" pitchFamily="18" charset="0"/>
                <a:cs typeface="Times New Roman" panose="02020603050405020304" pitchFamily="18" charset="0"/>
              </a:rPr>
              <a:t>recepção)</a:t>
            </a:r>
            <a:r>
              <a:rPr lang="pt-BR" i="1" dirty="0" smtClean="0"/>
              <a:t> </a:t>
            </a:r>
            <a:r>
              <a:rPr lang="pt-BR" dirty="0" smtClean="0">
                <a:latin typeface="Times New Roman" panose="02020603050405020304" pitchFamily="18" charset="0"/>
                <a:cs typeface="Times New Roman" panose="02020603050405020304" pitchFamily="18" charset="0"/>
              </a:rPr>
              <a:t>se  </a:t>
            </a:r>
            <a:r>
              <a:rPr lang="pt-BR" dirty="0" smtClean="0">
                <a:latin typeface="Times New Roman" panose="02020603050405020304" pitchFamily="18" charset="0"/>
                <a:cs typeface="Times New Roman" panose="02020603050405020304" pitchFamily="18" charset="0"/>
              </a:rPr>
              <a:t>manifestaram de maneira a amenizar e resolver as insatisfações elencadas.</a:t>
            </a:r>
            <a:endParaRPr lang="pt-BR" dirty="0"/>
          </a:p>
        </p:txBody>
      </p:sp>
      <p:pic>
        <p:nvPicPr>
          <p:cNvPr id="5" name="Imagem 4">
            <a:extLst>
              <a:ext uri="{FF2B5EF4-FFF2-40B4-BE49-F238E27FC236}">
                <a16:creationId xmlns:a16="http://schemas.microsoft.com/office/drawing/2014/main" id="{8B715325-6E61-4EB7-8087-1395DE6A9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550" y="5530296"/>
            <a:ext cx="1690750" cy="1121921"/>
          </a:xfrm>
          <a:prstGeom prst="rect">
            <a:avLst/>
          </a:prstGeom>
        </p:spPr>
      </p:pic>
    </p:spTree>
    <p:extLst>
      <p:ext uri="{BB962C8B-B14F-4D97-AF65-F5344CB8AC3E}">
        <p14:creationId xmlns:p14="http://schemas.microsoft.com/office/powerpoint/2010/main" val="7805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72956"/>
            <a:ext cx="10018713" cy="928047"/>
          </a:xfrm>
        </p:spPr>
        <p:txBody>
          <a:bodyPr/>
          <a:lstStyle/>
          <a:p>
            <a:r>
              <a:rPr lang="pt-BR" b="1" dirty="0">
                <a:latin typeface="Times New Roman" pitchFamily="18" charset="0"/>
                <a:cs typeface="Times New Roman" pitchFamily="18" charset="0"/>
              </a:rPr>
              <a:t>Ouvidoria </a:t>
            </a:r>
            <a:endParaRPr lang="pt-BR" dirty="0"/>
          </a:p>
        </p:txBody>
      </p:sp>
      <p:sp>
        <p:nvSpPr>
          <p:cNvPr id="3" name="Espaço Reservado para Conteúdo 2"/>
          <p:cNvSpPr>
            <a:spLocks noGrp="1"/>
          </p:cNvSpPr>
          <p:nvPr>
            <p:ph idx="1"/>
          </p:nvPr>
        </p:nvSpPr>
        <p:spPr>
          <a:xfrm>
            <a:off x="1965278" y="1201003"/>
            <a:ext cx="9826388" cy="5759355"/>
          </a:xfrm>
        </p:spPr>
        <p:txBody>
          <a:bodyPr>
            <a:normAutofit fontScale="92500" lnSpcReduction="10000"/>
          </a:bodyPr>
          <a:lstStyle/>
          <a:p>
            <a:pPr algn="just"/>
            <a:r>
              <a:rPr lang="pt-BR" dirty="0">
                <a:latin typeface="Times New Roman" pitchFamily="18" charset="0"/>
                <a:cs typeface="Times New Roman" pitchFamily="18" charset="0"/>
              </a:rPr>
              <a:t>A ouvidoria do Hospital Regional tem por objetivo, receber as reclamações/sugestões, analisar e dar um parecer ao usuário e/ou colaborador que realizou a manifestação dentro da nossa Unidade Hospitalar. </a:t>
            </a:r>
          </a:p>
          <a:p>
            <a:pPr algn="just"/>
            <a:r>
              <a:rPr lang="pt-BR" dirty="0">
                <a:latin typeface="Times New Roman" pitchFamily="18" charset="0"/>
                <a:cs typeface="Times New Roman" pitchFamily="18" charset="0"/>
              </a:rPr>
              <a:t>Todas as manifestações pertinentes à Ouvidoria são registradas em um formulário especifico de cada setor e desta forma recolhido nos primeiros dias do mês, onde é realizada a contagem e apresentada em tabela.</a:t>
            </a:r>
          </a:p>
          <a:p>
            <a:pPr algn="just"/>
            <a:r>
              <a:rPr lang="pt-BR" dirty="0">
                <a:latin typeface="Times New Roman" pitchFamily="18" charset="0"/>
                <a:cs typeface="Times New Roman" pitchFamily="18" charset="0"/>
              </a:rPr>
              <a:t>Reclamações relatadas por escrito são lidas e encaminhadas por meio de comunicado interno, para os responsáveis dos setores, que tem um prazo de no máximo 03 (três) dias para apresentarem uma resolução. Posteriormente é repassado para o usuário as medidas tomadas, desta forma dando devolução às reclamações.</a:t>
            </a:r>
          </a:p>
          <a:p>
            <a:pPr algn="just"/>
            <a:r>
              <a:rPr lang="pt-BR" dirty="0">
                <a:latin typeface="Times New Roman" pitchFamily="18" charset="0"/>
                <a:cs typeface="Times New Roman" pitchFamily="18" charset="0"/>
              </a:rPr>
              <a:t>Reclamações relatadas por escrito que necessitam de parecer Administrativo, são repassados diretamente para a direção que analisa e posteriormente são direcionadas para o setor Jurídico do hospital para adotar as medidas cabíveis.</a:t>
            </a:r>
          </a:p>
          <a:p>
            <a:pPr algn="just"/>
            <a:r>
              <a:rPr lang="pt-BR" dirty="0">
                <a:latin typeface="Times New Roman" pitchFamily="18" charset="0"/>
                <a:cs typeface="Times New Roman" pitchFamily="18" charset="0"/>
              </a:rPr>
              <a:t>Acerca dos elogios é apresentado no mural do refeitório no </a:t>
            </a:r>
            <a:r>
              <a:rPr lang="pt-BR" dirty="0" smtClean="0">
                <a:latin typeface="Times New Roman" pitchFamily="18" charset="0"/>
                <a:cs typeface="Times New Roman" pitchFamily="18" charset="0"/>
              </a:rPr>
              <a:t>intuito </a:t>
            </a:r>
            <a:r>
              <a:rPr lang="pt-BR" dirty="0">
                <a:latin typeface="Times New Roman" pitchFamily="18" charset="0"/>
                <a:cs typeface="Times New Roman" pitchFamily="18" charset="0"/>
              </a:rPr>
              <a:t>de divulgação.</a:t>
            </a:r>
          </a:p>
          <a:p>
            <a:endParaRPr lang="pt-BR" dirty="0"/>
          </a:p>
        </p:txBody>
      </p:sp>
    </p:spTree>
    <p:extLst>
      <p:ext uri="{BB962C8B-B14F-4D97-AF65-F5344CB8AC3E}">
        <p14:creationId xmlns:p14="http://schemas.microsoft.com/office/powerpoint/2010/main" val="239229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Times New Roman" pitchFamily="18" charset="0"/>
                <a:cs typeface="Times New Roman" pitchFamily="18" charset="0"/>
              </a:rPr>
              <a:t/>
            </a:r>
            <a:br>
              <a:rPr lang="pt-BR" dirty="0">
                <a:latin typeface="Times New Roman" pitchFamily="18" charset="0"/>
                <a:cs typeface="Times New Roman" pitchFamily="18" charset="0"/>
              </a:rPr>
            </a:br>
            <a:endParaRPr lang="pt-BR"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42448" y="232012"/>
            <a:ext cx="9976513" cy="66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08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9116" y="259308"/>
            <a:ext cx="10536071" cy="1637731"/>
          </a:xfrm>
        </p:spPr>
        <p:txBody>
          <a:bodyPr>
            <a:normAutofit fontScale="90000"/>
          </a:bodyPr>
          <a:lstStyle/>
          <a:p>
            <a:r>
              <a:rPr lang="pt-BR" b="1" dirty="0"/>
              <a:t>GRÁFICO REPRESENTATIVO</a:t>
            </a:r>
            <a:br>
              <a:rPr lang="pt-BR" b="1" dirty="0"/>
            </a:br>
            <a:r>
              <a:rPr lang="pt-BR" b="1" dirty="0"/>
              <a:t>USUÁRIOS E FUNCIONÁRIOS QUE SE MANIFESTARAM NAS URNAS - </a:t>
            </a:r>
            <a:r>
              <a:rPr lang="pt-BR" sz="3600" b="1" dirty="0"/>
              <a:t>MÊS DE </a:t>
            </a:r>
            <a:r>
              <a:rPr lang="pt-BR" sz="3600" b="1" dirty="0" smtClean="0"/>
              <a:t>MARÇO</a:t>
            </a:r>
            <a:endParaRPr lang="pt-BR" sz="36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832997684"/>
              </p:ext>
            </p:extLst>
          </p:nvPr>
        </p:nvGraphicFramePr>
        <p:xfrm>
          <a:off x="2197290" y="1897038"/>
          <a:ext cx="8256895" cy="2947917"/>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2197289" y="5025830"/>
            <a:ext cx="8256895" cy="1477328"/>
          </a:xfrm>
          <a:prstGeom prst="rect">
            <a:avLst/>
          </a:prstGeom>
        </p:spPr>
        <p:txBody>
          <a:bodyPr wrap="square">
            <a:spAutoFit/>
          </a:bodyPr>
          <a:lstStyle/>
          <a:p>
            <a:pPr algn="just"/>
            <a:r>
              <a:rPr lang="pt-BR" b="1" dirty="0">
                <a:solidFill>
                  <a:schemeClr val="tx1">
                    <a:lumMod val="95000"/>
                    <a:lumOff val="5000"/>
                  </a:schemeClr>
                </a:solidFill>
                <a:latin typeface="Times New Roman" pitchFamily="18" charset="0"/>
                <a:cs typeface="Times New Roman" pitchFamily="18" charset="0"/>
              </a:rPr>
              <a:t>Valores totais: </a:t>
            </a:r>
            <a:r>
              <a:rPr lang="pt-BR" b="1" dirty="0" smtClean="0">
                <a:solidFill>
                  <a:schemeClr val="tx1">
                    <a:lumMod val="95000"/>
                    <a:lumOff val="5000"/>
                  </a:schemeClr>
                </a:solidFill>
                <a:latin typeface="Times New Roman" pitchFamily="18" charset="0"/>
                <a:cs typeface="Times New Roman" pitchFamily="18" charset="0"/>
              </a:rPr>
              <a:t>35 </a:t>
            </a:r>
            <a:r>
              <a:rPr lang="pt-BR" b="1" dirty="0">
                <a:solidFill>
                  <a:schemeClr val="tx1">
                    <a:lumMod val="95000"/>
                    <a:lumOff val="5000"/>
                  </a:schemeClr>
                </a:solidFill>
                <a:latin typeface="Times New Roman" pitchFamily="18" charset="0"/>
                <a:cs typeface="Times New Roman" pitchFamily="18" charset="0"/>
              </a:rPr>
              <a:t>manifestações recebidas</a:t>
            </a:r>
          </a:p>
          <a:p>
            <a:pPr algn="just"/>
            <a:endParaRPr lang="pt-BR" b="1" dirty="0">
              <a:solidFill>
                <a:schemeClr val="tx1">
                  <a:lumMod val="95000"/>
                  <a:lumOff val="5000"/>
                </a:schemeClr>
              </a:solidFill>
              <a:latin typeface="Times New Roman" pitchFamily="18" charset="0"/>
              <a:cs typeface="Times New Roman" pitchFamily="18" charset="0"/>
            </a:endParaRPr>
          </a:p>
          <a:p>
            <a:pPr algn="just"/>
            <a:r>
              <a:rPr lang="pt-BR" b="1" dirty="0" smtClean="0">
                <a:solidFill>
                  <a:schemeClr val="tx1">
                    <a:lumMod val="95000"/>
                    <a:lumOff val="5000"/>
                  </a:schemeClr>
                </a:solidFill>
                <a:latin typeface="Times New Roman" pitchFamily="18" charset="0"/>
                <a:cs typeface="Times New Roman" pitchFamily="18" charset="0"/>
              </a:rPr>
              <a:t>Internações: 08</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pPr algn="just"/>
            <a:r>
              <a:rPr lang="pt-BR" b="1" dirty="0">
                <a:solidFill>
                  <a:schemeClr val="tx1">
                    <a:lumMod val="95000"/>
                    <a:lumOff val="5000"/>
                  </a:schemeClr>
                </a:solidFill>
                <a:latin typeface="Times New Roman" pitchFamily="18" charset="0"/>
                <a:cs typeface="Times New Roman" pitchFamily="18" charset="0"/>
              </a:rPr>
              <a:t>Pronto-Socorro: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11</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pPr algn="just"/>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16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p:txBody>
      </p:sp>
    </p:spTree>
    <p:extLst>
      <p:ext uri="{BB962C8B-B14F-4D97-AF65-F5344CB8AC3E}">
        <p14:creationId xmlns:p14="http://schemas.microsoft.com/office/powerpoint/2010/main" val="2348612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284365940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4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1248" y="232012"/>
            <a:ext cx="10018713" cy="1221865"/>
          </a:xfrm>
        </p:spPr>
        <p:txBody>
          <a:bodyPr>
            <a:normAutofit/>
          </a:bodyPr>
          <a:lstStyle/>
          <a:p>
            <a:r>
              <a:rPr lang="pt-BR" sz="4400" b="1" dirty="0"/>
              <a:t>ELOGIOS</a:t>
            </a:r>
          </a:p>
        </p:txBody>
      </p:sp>
      <p:sp>
        <p:nvSpPr>
          <p:cNvPr id="3" name="Espaço Reservado para Conteúdo 2"/>
          <p:cNvSpPr>
            <a:spLocks noGrp="1"/>
          </p:cNvSpPr>
          <p:nvPr>
            <p:ph idx="1"/>
          </p:nvPr>
        </p:nvSpPr>
        <p:spPr>
          <a:xfrm>
            <a:off x="1706378" y="805219"/>
            <a:ext cx="10018713" cy="5841242"/>
          </a:xfrm>
        </p:spPr>
        <p:txBody>
          <a:bodyPr>
            <a:normAutofit/>
          </a:bodyPr>
          <a:lstStyle/>
          <a:p>
            <a:pPr marL="0" indent="0">
              <a:buNone/>
            </a:pPr>
            <a:endParaRPr lang="pt-BR" sz="3200" dirty="0">
              <a:latin typeface="Times New Roman" panose="02020603050405020304" pitchFamily="18" charset="0"/>
              <a:cs typeface="Times New Roman" panose="02020603050405020304" pitchFamily="18" charset="0"/>
            </a:endParaRPr>
          </a:p>
          <a:p>
            <a:pPr marL="0" indent="0">
              <a:buNone/>
            </a:pPr>
            <a:r>
              <a:rPr lang="pt-BR" sz="3200" dirty="0" smtClean="0">
                <a:latin typeface="Times New Roman" panose="02020603050405020304" pitchFamily="18" charset="0"/>
                <a:cs typeface="Times New Roman" panose="02020603050405020304" pitchFamily="18" charset="0"/>
              </a:rPr>
              <a:t>	</a:t>
            </a:r>
            <a:r>
              <a:rPr lang="pt-BR" sz="3000" dirty="0" smtClean="0">
                <a:latin typeface="Times New Roman" panose="02020603050405020304" pitchFamily="18" charset="0"/>
                <a:cs typeface="Times New Roman" panose="02020603050405020304" pitchFamily="18" charset="0"/>
              </a:rPr>
              <a:t>“Equipe esta de parabéns, Nova Andradina esta de parabéns” 		</a:t>
            </a:r>
            <a:r>
              <a:rPr lang="pt-BR" dirty="0" smtClean="0">
                <a:latin typeface="Times New Roman" panose="02020603050405020304" pitchFamily="18" charset="0"/>
                <a:cs typeface="Times New Roman" panose="02020603050405020304" pitchFamily="18" charset="0"/>
              </a:rPr>
              <a:t>(</a:t>
            </a:r>
            <a:r>
              <a:rPr lang="pt-BR" b="1" i="1" dirty="0" smtClean="0">
                <a:latin typeface="Times New Roman" panose="02020603050405020304" pitchFamily="18" charset="0"/>
                <a:cs typeface="Times New Roman" panose="02020603050405020304" pitchFamily="18" charset="0"/>
              </a:rPr>
              <a:t>23/042021-Anônimo)</a:t>
            </a: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31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13899"/>
            <a:ext cx="10018713" cy="1323832"/>
          </a:xfrm>
        </p:spPr>
        <p:txBody>
          <a:bodyPr>
            <a:normAutofit/>
          </a:bodyPr>
          <a:lstStyle/>
          <a:p>
            <a:r>
              <a:rPr lang="pt-BR" b="1" dirty="0"/>
              <a:t>ATENDIMENTO GERAL</a:t>
            </a:r>
            <a:br>
              <a:rPr lang="pt-BR" b="1" dirty="0"/>
            </a:br>
            <a:r>
              <a:rPr lang="pt-BR" sz="2800" b="1" dirty="0"/>
              <a:t>RECEPÇÃO E SERVIÇO DE SEGURANÇA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19171612"/>
              </p:ext>
            </p:extLst>
          </p:nvPr>
        </p:nvGraphicFramePr>
        <p:xfrm>
          <a:off x="2210937" y="1514901"/>
          <a:ext cx="8802807" cy="3289111"/>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210937" y="4885900"/>
            <a:ext cx="4032448"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10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   </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05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04</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01</a:t>
            </a:r>
            <a:endParaRPr lang="pt-BR" b="1"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1624564611"/>
              </p:ext>
            </p:extLst>
          </p:nvPr>
        </p:nvGraphicFramePr>
        <p:xfrm>
          <a:off x="6243385" y="4926843"/>
          <a:ext cx="4770359" cy="1321558"/>
        </p:xfrm>
        <a:graphic>
          <a:graphicData uri="http://schemas.openxmlformats.org/drawingml/2006/table">
            <a:tbl>
              <a:tblPr firstRow="1" bandRow="1">
                <a:tableStyleId>{21E4AEA4-8DFA-4A89-87EB-49C32662AFE0}</a:tableStyleId>
              </a:tblPr>
              <a:tblGrid>
                <a:gridCol w="1254246">
                  <a:extLst>
                    <a:ext uri="{9D8B030D-6E8A-4147-A177-3AD203B41FA5}">
                      <a16:colId xmlns:a16="http://schemas.microsoft.com/office/drawing/2014/main" val="20000"/>
                    </a:ext>
                  </a:extLst>
                </a:gridCol>
                <a:gridCol w="773545">
                  <a:extLst>
                    <a:ext uri="{9D8B030D-6E8A-4147-A177-3AD203B41FA5}">
                      <a16:colId xmlns:a16="http://schemas.microsoft.com/office/drawing/2014/main" val="20001"/>
                    </a:ext>
                  </a:extLst>
                </a:gridCol>
                <a:gridCol w="773545">
                  <a:extLst>
                    <a:ext uri="{9D8B030D-6E8A-4147-A177-3AD203B41FA5}">
                      <a16:colId xmlns:a16="http://schemas.microsoft.com/office/drawing/2014/main" val="20002"/>
                    </a:ext>
                  </a:extLst>
                </a:gridCol>
                <a:gridCol w="1125156">
                  <a:extLst>
                    <a:ext uri="{9D8B030D-6E8A-4147-A177-3AD203B41FA5}">
                      <a16:colId xmlns:a16="http://schemas.microsoft.com/office/drawing/2014/main" val="20003"/>
                    </a:ext>
                  </a:extLst>
                </a:gridCol>
                <a:gridCol w="843867">
                  <a:extLst>
                    <a:ext uri="{9D8B030D-6E8A-4147-A177-3AD203B41FA5}">
                      <a16:colId xmlns:a16="http://schemas.microsoft.com/office/drawing/2014/main" val="20004"/>
                    </a:ext>
                  </a:extLst>
                </a:gridCol>
              </a:tblGrid>
              <a:tr h="43217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32179">
                <a:tc>
                  <a:txBody>
                    <a:bodyPr/>
                    <a:lstStyle/>
                    <a:p>
                      <a:r>
                        <a:rPr lang="pt-BR" sz="1200" dirty="0"/>
                        <a:t>RECEPÇÃO</a:t>
                      </a:r>
                    </a:p>
                  </a:txBody>
                  <a:tcPr/>
                </a:tc>
                <a:tc>
                  <a:txBody>
                    <a:bodyPr/>
                    <a:lstStyle/>
                    <a:p>
                      <a:pPr algn="ctr"/>
                      <a:r>
                        <a:rPr lang="pt-BR" sz="1200" dirty="0" smtClean="0"/>
                        <a:t>05</a:t>
                      </a:r>
                    </a:p>
                    <a:p>
                      <a:pPr algn="ct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432179">
                <a:tc>
                  <a:txBody>
                    <a:bodyPr/>
                    <a:lstStyle/>
                    <a:p>
                      <a:r>
                        <a:rPr lang="pt-BR" sz="1200" dirty="0"/>
                        <a:t>SEGURANÇA</a:t>
                      </a:r>
                    </a:p>
                  </a:txBody>
                  <a:tcPr/>
                </a:tc>
                <a:tc>
                  <a:txBody>
                    <a:bodyPr/>
                    <a:lstStyle/>
                    <a:p>
                      <a:pPr algn="ctr"/>
                      <a:r>
                        <a:rPr lang="pt-BR" sz="1200" dirty="0" smtClean="0"/>
                        <a:t>05</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732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b="1" dirty="0"/>
              <a:t>AVALIAÇÃO DO ATENDIMENTO</a:t>
            </a:r>
            <a:br>
              <a:rPr lang="pt-BR" b="1" dirty="0"/>
            </a:br>
            <a:r>
              <a:rPr lang="pt-BR" sz="3100" b="1" dirty="0"/>
              <a:t>CLASSIFICAÇÃO DE RISCO, EQUIPE MÉDICA E EQUIPE DE ENFERMAGEM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037773854"/>
              </p:ext>
            </p:extLst>
          </p:nvPr>
        </p:nvGraphicFramePr>
        <p:xfrm>
          <a:off x="2006221" y="1801505"/>
          <a:ext cx="9496804" cy="2811437"/>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2006221" y="4660120"/>
            <a:ext cx="4203510"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16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12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04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01</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a:t>
            </a:r>
          </a:p>
          <a:p>
            <a:endParaRPr lang="pt-BR" b="1" dirty="0" smtClean="0">
              <a:solidFill>
                <a:schemeClr val="tx1">
                  <a:lumMod val="95000"/>
                  <a:lumOff val="5000"/>
                </a:schemeClr>
              </a:solidFill>
              <a:latin typeface="Times New Roman" pitchFamily="18" charset="0"/>
              <a:cs typeface="Times New Roman" pitchFamily="18"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3820796439"/>
              </p:ext>
            </p:extLst>
          </p:nvPr>
        </p:nvGraphicFramePr>
        <p:xfrm>
          <a:off x="6537279" y="4790365"/>
          <a:ext cx="4965746" cy="1596786"/>
        </p:xfrm>
        <a:graphic>
          <a:graphicData uri="http://schemas.openxmlformats.org/drawingml/2006/table">
            <a:tbl>
              <a:tblPr firstRow="1" bandRow="1">
                <a:tableStyleId>{21E4AEA4-8DFA-4A89-87EB-49C32662AFE0}</a:tableStyleId>
              </a:tblPr>
              <a:tblGrid>
                <a:gridCol w="1305618">
                  <a:extLst>
                    <a:ext uri="{9D8B030D-6E8A-4147-A177-3AD203B41FA5}">
                      <a16:colId xmlns:a16="http://schemas.microsoft.com/office/drawing/2014/main" val="20000"/>
                    </a:ext>
                  </a:extLst>
                </a:gridCol>
                <a:gridCol w="805228">
                  <a:extLst>
                    <a:ext uri="{9D8B030D-6E8A-4147-A177-3AD203B41FA5}">
                      <a16:colId xmlns:a16="http://schemas.microsoft.com/office/drawing/2014/main" val="20001"/>
                    </a:ext>
                  </a:extLst>
                </a:gridCol>
                <a:gridCol w="805228">
                  <a:extLst>
                    <a:ext uri="{9D8B030D-6E8A-4147-A177-3AD203B41FA5}">
                      <a16:colId xmlns:a16="http://schemas.microsoft.com/office/drawing/2014/main" val="20002"/>
                    </a:ext>
                  </a:extLst>
                </a:gridCol>
                <a:gridCol w="1171241">
                  <a:extLst>
                    <a:ext uri="{9D8B030D-6E8A-4147-A177-3AD203B41FA5}">
                      <a16:colId xmlns:a16="http://schemas.microsoft.com/office/drawing/2014/main" val="20003"/>
                    </a:ext>
                  </a:extLst>
                </a:gridCol>
                <a:gridCol w="878431">
                  <a:extLst>
                    <a:ext uri="{9D8B030D-6E8A-4147-A177-3AD203B41FA5}">
                      <a16:colId xmlns:a16="http://schemas.microsoft.com/office/drawing/2014/main" val="20004"/>
                    </a:ext>
                  </a:extLst>
                </a:gridCol>
              </a:tblGrid>
              <a:tr h="43101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88589">
                <a:tc>
                  <a:txBody>
                    <a:bodyPr/>
                    <a:lstStyle/>
                    <a:p>
                      <a:r>
                        <a:rPr lang="pt-BR" sz="1000" dirty="0"/>
                        <a:t>CLAS</a:t>
                      </a:r>
                      <a:r>
                        <a:rPr lang="pt-BR" sz="1000" baseline="0" dirty="0"/>
                        <a:t> DE RISCO</a:t>
                      </a:r>
                      <a:endParaRPr lang="pt-BR" sz="1000" dirty="0"/>
                    </a:p>
                  </a:txBody>
                  <a:tcPr/>
                </a:tc>
                <a:tc>
                  <a:txBody>
                    <a:bodyPr/>
                    <a:lstStyle/>
                    <a:p>
                      <a:pPr algn="ctr"/>
                      <a:r>
                        <a:rPr lang="pt-BR" sz="1200" dirty="0" smtClean="0"/>
                        <a:t>05</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88589">
                <a:tc>
                  <a:txBody>
                    <a:bodyPr/>
                    <a:lstStyle/>
                    <a:p>
                      <a:r>
                        <a:rPr lang="pt-BR" sz="1000" dirty="0"/>
                        <a:t>EQUIPE MÉDICA</a:t>
                      </a:r>
                    </a:p>
                  </a:txBody>
                  <a:tcPr/>
                </a:tc>
                <a:tc>
                  <a:txBody>
                    <a:bodyPr/>
                    <a:lstStyle/>
                    <a:p>
                      <a:pPr algn="ctr"/>
                      <a:r>
                        <a:rPr lang="pt-BR" sz="1200" dirty="0" smtClean="0"/>
                        <a:t>06</a:t>
                      </a:r>
                      <a:endParaRPr lang="pt-BR" sz="1200" dirty="0"/>
                    </a:p>
                  </a:txBody>
                  <a:tcPr/>
                </a:tc>
                <a:tc>
                  <a:txBody>
                    <a:bodyPr/>
                    <a:lstStyle/>
                    <a:p>
                      <a:pPr algn="ctr"/>
                      <a:r>
                        <a:rPr lang="pt-BR" sz="1200" dirty="0" smtClean="0"/>
                        <a:t>05</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88589">
                <a:tc>
                  <a:txBody>
                    <a:bodyPr/>
                    <a:lstStyle/>
                    <a:p>
                      <a:r>
                        <a:rPr lang="pt-BR" sz="1000" dirty="0"/>
                        <a:t>ENFERMAGEM</a:t>
                      </a:r>
                    </a:p>
                  </a:txBody>
                  <a:tcPr/>
                </a:tc>
                <a:tc>
                  <a:txBody>
                    <a:bodyPr/>
                    <a:lstStyle/>
                    <a:p>
                      <a:pPr algn="ctr"/>
                      <a:r>
                        <a:rPr lang="pt-BR" sz="1200" dirty="0" smtClean="0"/>
                        <a:t>05</a:t>
                      </a:r>
                      <a:endParaRPr lang="pt-BR" sz="1200" dirty="0"/>
                    </a:p>
                  </a:txBody>
                  <a:tcPr/>
                </a:tc>
                <a:tc>
                  <a:txBody>
                    <a:bodyPr/>
                    <a:lstStyle/>
                    <a:p>
                      <a:pPr algn="ctr"/>
                      <a:r>
                        <a:rPr lang="pt-BR" sz="1200" dirty="0" smtClean="0"/>
                        <a:t>04</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4582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ersonalizada 3">
      <a:dk1>
        <a:sysClr val="windowText" lastClr="000000"/>
      </a:dk1>
      <a:lt1>
        <a:sysClr val="window" lastClr="FFFFFF"/>
      </a:lt1>
      <a:dk2>
        <a:srgbClr val="212121"/>
      </a:dk2>
      <a:lt2>
        <a:srgbClr val="CDD0D1"/>
      </a:lt2>
      <a:accent1>
        <a:srgbClr val="33A583"/>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TM03457496[[fn=Parallax]]</Template>
  <TotalTime>7713</TotalTime>
  <Words>706</Words>
  <Application>Microsoft Office PowerPoint</Application>
  <PresentationFormat>Widescreen</PresentationFormat>
  <Paragraphs>267</Paragraphs>
  <Slides>27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Andalus</vt:lpstr>
      <vt:lpstr>Arial</vt:lpstr>
      <vt:lpstr>Corbel</vt:lpstr>
      <vt:lpstr>Times New Roman</vt:lpstr>
      <vt:lpstr>Paralaxe</vt:lpstr>
      <vt:lpstr>RELATORIO DA OUVIDORIA MÊS DE ABRIL  FUNSAU-NA 2021</vt:lpstr>
      <vt:lpstr>Apresentação do PowerPoint</vt:lpstr>
      <vt:lpstr>Ouvidoria </vt:lpstr>
      <vt:lpstr> </vt:lpstr>
      <vt:lpstr>GRÁFICO REPRESENTATIVO USUÁRIOS E FUNCIONÁRIOS QUE SE MANIFESTARAM NAS URNAS - MÊS DE MARÇO</vt:lpstr>
      <vt:lpstr>Apresentação do PowerPoint</vt:lpstr>
      <vt:lpstr>ELOGIOS</vt:lpstr>
      <vt:lpstr>ATENDIMENTO GERAL RECEPÇÃO E SERVIÇO DE SEGURANÇA </vt:lpstr>
      <vt:lpstr>AVALIAÇÃO DO ATENDIMENTO CLASSIFICAÇÃO DE RISCO, EQUIPE MÉDICA E EQUIPE DE ENFERMAGEM </vt:lpstr>
      <vt:lpstr>RECLAMAÇÕES</vt:lpstr>
      <vt:lpstr>AVALIAÇÃO DE ATENDIMENTO DE SERVIÇOS COMPLEMENTARES  RAIO X, ORTOPEDIA , ULTRASSON E LABORATORIO.</vt:lpstr>
      <vt:lpstr> AVALIAÇÃO DE QUALIDADE DAS INSTALAÇÕES  ORGANIZAÇÃO, HIGIENIZAÇÃO X LIMPEZA E ACOMODAÇÃO OFERECIDA </vt:lpstr>
      <vt:lpstr>TEMPO DE ESPERA NO PRONTO SOCORRO </vt:lpstr>
      <vt:lpstr>Apresentação do PowerPoint</vt:lpstr>
      <vt:lpstr>ELOGIOS</vt:lpstr>
      <vt:lpstr>INTERNAÇÃO QUALIDADE DAS INSTALAÇÕES E DO ATENDIMENTO GERAL   RECEPÇÃO, ALIMENTAÇÃO, ATENDIMENTO DA COPEIRA, INSTALAÇÕES, LIMPEZA E HORARIO DE VISITA. </vt:lpstr>
      <vt:lpstr>RECLAMAÇÕES</vt:lpstr>
      <vt:lpstr>AVALIAÇÃO DE QUALIDADE NO ATENDIMENTO DA EQUIPE DE ATENÇÃO À SAÚDE  EQUIPE DE ENFERMAGEM,EQUIPE MÉDICA, FISIOTERAPIA, ASSISTENTE SOCIAL E NUTRICIONISTA </vt:lpstr>
      <vt:lpstr>MANIFESTAÇÕES POR CLINICA</vt:lpstr>
      <vt:lpstr>Apresentação do PowerPoint</vt:lpstr>
      <vt:lpstr>ELOGIOS</vt:lpstr>
      <vt:lpstr>RECLAMAÇÕES </vt:lpstr>
      <vt:lpstr>RECLAMAÇÕES </vt:lpstr>
      <vt:lpstr>RECLAMAÇÕES </vt:lpstr>
      <vt:lpstr>RECLAMAÇÕES </vt:lpstr>
      <vt:lpstr>PERFIL DOS MANISFESTANTES </vt:lpstr>
      <vt:lpstr>CONCLUSÃO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Windows</dc:creator>
  <cp:lastModifiedBy>Windows</cp:lastModifiedBy>
  <cp:revision>399</cp:revision>
  <dcterms:created xsi:type="dcterms:W3CDTF">2020-06-26T11:09:26Z</dcterms:created>
  <dcterms:modified xsi:type="dcterms:W3CDTF">2021-05-07T18:20:51Z</dcterms:modified>
</cp:coreProperties>
</file>