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16"/>
  </p:notesMasterIdLst>
  <p:sldIdLst>
    <p:sldId id="257" r:id="rId2"/>
    <p:sldId id="258" r:id="rId3"/>
    <p:sldId id="362" r:id="rId4"/>
    <p:sldId id="351" r:id="rId5"/>
    <p:sldId id="368" r:id="rId6"/>
    <p:sldId id="369" r:id="rId7"/>
    <p:sldId id="372" r:id="rId8"/>
    <p:sldId id="371" r:id="rId9"/>
    <p:sldId id="370" r:id="rId10"/>
    <p:sldId id="272" r:id="rId11"/>
    <p:sldId id="300" r:id="rId12"/>
    <p:sldId id="366" r:id="rId13"/>
    <p:sldId id="373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5E1C7EEA-1DED-4398-BDA3-87FE2C42A9D3}">
          <p14:sldIdLst>
            <p14:sldId id="257"/>
            <p14:sldId id="258"/>
            <p14:sldId id="362"/>
            <p14:sldId id="351"/>
            <p14:sldId id="368"/>
          </p14:sldIdLst>
        </p14:section>
        <p14:section name="Seção sem Título" id="{2C6019F0-A84A-4F09-A773-B2B0867DCFD0}">
          <p14:sldIdLst/>
        </p14:section>
        <p14:section name="Seção sem Título" id="{C801FB15-405B-49A7-986C-5EAAE2A77674}">
          <p14:sldIdLst>
            <p14:sldId id="369"/>
            <p14:sldId id="372"/>
            <p14:sldId id="371"/>
            <p14:sldId id="370"/>
            <p14:sldId id="272"/>
          </p14:sldIdLst>
        </p14:section>
        <p14:section name="Seção sem Título" id="{FADD8065-5E5F-45F3-A9EF-CD514696D975}">
          <p14:sldIdLst>
            <p14:sldId id="300"/>
            <p14:sldId id="366"/>
            <p14:sldId id="373"/>
            <p14:sldId id="27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79" autoAdjust="0"/>
  </p:normalViewPr>
  <p:slideViewPr>
    <p:cSldViewPr>
      <p:cViewPr>
        <p:scale>
          <a:sx n="72" d="100"/>
          <a:sy n="72" d="100"/>
        </p:scale>
        <p:origin x="-816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14BC8-0127-4E45-B274-2ABB79C31401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2BBD0-03A1-46C8-8A40-0755C73300F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479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2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193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3753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301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540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57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821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03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4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298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739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792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36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793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256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4740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8813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9154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6480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5523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3889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5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6A4E-08D1-4375-9A1F-212D2118D15B}" type="datetimeFigureOut">
              <a:rPr lang="pt-BR" smtClean="0"/>
              <a:t>14/04/2021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104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399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53743" y="404664"/>
            <a:ext cx="6334681" cy="2233294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/>
              <a:t>RELATÓRIO DA COMISSÃO DE </a:t>
            </a:r>
            <a:r>
              <a:rPr lang="pt-BR" sz="2800" b="1" dirty="0" smtClean="0"/>
              <a:t>POLÍTICA NACIONAL </a:t>
            </a:r>
            <a:r>
              <a:rPr lang="pt-BR" sz="2800" b="1" dirty="0"/>
              <a:t>DE </a:t>
            </a:r>
            <a:r>
              <a:rPr lang="pt-BR" sz="2800" b="1" dirty="0" smtClean="0"/>
              <a:t>HUMANIZAÇÃO-CPNH 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/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87624" y="2780928"/>
            <a:ext cx="7200800" cy="7920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sz="2400" dirty="0" smtClean="0">
                <a:latin typeface="Arial Black" panose="020B0A04020102020204" pitchFamily="34" charset="0"/>
              </a:rPr>
              <a:t>HOSPITAL REGIONAL DE NOVA ANDRADINA</a:t>
            </a:r>
          </a:p>
          <a:p>
            <a:pPr algn="ctr"/>
            <a:r>
              <a:rPr lang="pt-BR" dirty="0" smtClean="0">
                <a:latin typeface="Arial Black" panose="020B0A04020102020204" pitchFamily="34" charset="0"/>
              </a:rPr>
              <a:t>fevereiro /2021</a:t>
            </a:r>
            <a:endParaRPr lang="pt-BR" dirty="0">
              <a:latin typeface="Arial Black" panose="020B0A04020102020204" pitchFamily="34" charset="0"/>
            </a:endParaRPr>
          </a:p>
        </p:txBody>
      </p:sp>
      <p:pic>
        <p:nvPicPr>
          <p:cNvPr id="7" name="Imagem 6" descr="Logo FUNSA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365104"/>
            <a:ext cx="2950305" cy="1982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815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979712" y="404664"/>
            <a:ext cx="6377855" cy="147857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INTRODUÇÃO 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99592" y="1883234"/>
            <a:ext cx="7560840" cy="377801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/>
              <a:t>  		A Política Nacional de Humanização (PNH) – </a:t>
            </a:r>
            <a:r>
              <a:rPr lang="pt-BR" dirty="0" err="1"/>
              <a:t>HumanizaSUS</a:t>
            </a:r>
            <a:r>
              <a:rPr lang="pt-BR" dirty="0"/>
              <a:t> existe desde 2003 para efetivar os princípios do SUS no cotidiano das práticas de atenção e gestão, qualificando a saúde pública no Brasil e incentivando trocas solidárias entre gestores, trabalhadores e usuários. A PNH deve estar presente e inserida em todas as políticas e programas do SUS. </a:t>
            </a:r>
            <a:endParaRPr lang="pt-BR" dirty="0" smtClean="0"/>
          </a:p>
          <a:p>
            <a:pPr>
              <a:buNone/>
            </a:pPr>
            <a:r>
              <a:rPr lang="pt-BR" dirty="0"/>
              <a:t>	</a:t>
            </a:r>
            <a:r>
              <a:rPr lang="pt-BR" dirty="0" smtClean="0"/>
              <a:t>	A seguir, os trabalhos realizados no mês de março de 2021:</a:t>
            </a:r>
            <a:r>
              <a:rPr lang="pt-BR" dirty="0"/>
              <a:t> </a:t>
            </a:r>
          </a:p>
        </p:txBody>
      </p:sp>
      <p:pic>
        <p:nvPicPr>
          <p:cNvPr id="4" name="Imagem 3" descr="Índice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4" y="0"/>
            <a:ext cx="1830912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855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768752" cy="147857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800" dirty="0" smtClean="0"/>
              <a:t>A comissão de humanização parabeniza os </a:t>
            </a:r>
            <a:r>
              <a:rPr lang="pt-BR" sz="2800" dirty="0" smtClean="0"/>
              <a:t>aniversariantes do mês de março </a:t>
            </a:r>
            <a:r>
              <a:rPr lang="pt-BR" sz="2800" dirty="0" smtClean="0"/>
              <a:t>com muita alegria</a:t>
            </a:r>
            <a:endParaRPr lang="pt-BR" sz="2800" dirty="0"/>
          </a:p>
        </p:txBody>
      </p:sp>
      <p:pic>
        <p:nvPicPr>
          <p:cNvPr id="2050" name="Picture 2" descr="C:\Users\Núbia Stael\Downloads\IMG-20210329-WA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05142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Núbia Stael\Downloads\IMG_20210326_2114186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05141"/>
            <a:ext cx="2880320" cy="2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88840"/>
            <a:ext cx="2805113" cy="210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796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0856" y="-164099"/>
            <a:ext cx="7650001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 doações</a:t>
            </a:r>
            <a:endParaRPr lang="pt-BR" sz="2800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755576" y="1412776"/>
            <a:ext cx="4320480" cy="4392487"/>
          </a:xfrm>
        </p:spPr>
        <p:txBody>
          <a:bodyPr>
            <a:noAutofit/>
          </a:bodyPr>
          <a:lstStyle/>
          <a:p>
            <a:r>
              <a:rPr lang="pt-BR" sz="2400" dirty="0" smtClean="0"/>
              <a:t>A ASTEFLOR, associação dos florais do Estado, mantém ainda as doações para todos os colaboradores, com o intuito de cuidar do estado emocional dos profissionais com a entrega dos frascos de florais através da Humanização.</a:t>
            </a:r>
            <a:endParaRPr lang="pt-BR" sz="2000" dirty="0"/>
          </a:p>
        </p:txBody>
      </p:sp>
      <p:pic>
        <p:nvPicPr>
          <p:cNvPr id="3" name="Picture 2" descr="C:\Users\Núbia Stael\Downloads\IMG-20210327-WA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56792"/>
            <a:ext cx="2952328" cy="39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84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440711" cy="2520280"/>
          </a:xfrm>
        </p:spPr>
        <p:txBody>
          <a:bodyPr>
            <a:normAutofit/>
          </a:bodyPr>
          <a:lstStyle/>
          <a:p>
            <a:pPr algn="ctr"/>
            <a:r>
              <a:rPr lang="pt-BR" sz="2400" dirty="0" smtClean="0"/>
              <a:t>A Prefeitura </a:t>
            </a:r>
            <a:r>
              <a:rPr lang="pt-BR" sz="2400" dirty="0" smtClean="0"/>
              <a:t>municipal de </a:t>
            </a:r>
            <a:r>
              <a:rPr lang="pt-BR" sz="2400" dirty="0" smtClean="0"/>
              <a:t>nova </a:t>
            </a:r>
            <a:r>
              <a:rPr lang="pt-BR" sz="2400" dirty="0" err="1" smtClean="0"/>
              <a:t>andradina</a:t>
            </a:r>
            <a:r>
              <a:rPr lang="pt-BR" sz="2400" dirty="0" smtClean="0"/>
              <a:t> faz doação de copos para presentear as colaboradoras do </a:t>
            </a:r>
            <a:r>
              <a:rPr lang="pt-BR" sz="2400" dirty="0" err="1" smtClean="0"/>
              <a:t>hr</a:t>
            </a:r>
            <a:r>
              <a:rPr lang="pt-BR" sz="2400" dirty="0" smtClean="0"/>
              <a:t> pelo dia internacional da mulher</a:t>
            </a:r>
            <a:r>
              <a:rPr lang="pt-BR" sz="2800" dirty="0" smtClean="0"/>
              <a:t>.</a:t>
            </a:r>
            <a:endParaRPr lang="pt-BR" sz="2800" dirty="0"/>
          </a:p>
        </p:txBody>
      </p:sp>
      <p:pic>
        <p:nvPicPr>
          <p:cNvPr id="4098" name="Picture 2" descr="C:\Users\Núbia Stael\Downloads\IMG-20210310-WA00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924944"/>
            <a:ext cx="4248472" cy="298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10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212744" cy="2088232"/>
          </a:xfrm>
        </p:spPr>
        <p:txBody>
          <a:bodyPr>
            <a:normAutofit/>
          </a:bodyPr>
          <a:lstStyle/>
          <a:p>
            <a:pPr algn="ctr"/>
            <a:r>
              <a:rPr lang="pt-BR" sz="2400" dirty="0" smtClean="0"/>
              <a:t>A COMISSÃO DE HUMANIZAÇÃO </a:t>
            </a:r>
            <a:r>
              <a:rPr lang="pt-BR" sz="2400" dirty="0" smtClean="0"/>
              <a:t>HOMENAGEIA todas AS MULHERES </a:t>
            </a:r>
            <a:r>
              <a:rPr lang="pt-BR" sz="2400" dirty="0" smtClean="0"/>
              <a:t>COM O PAINEL NO CORREDOR CENTRAL DO HR.</a:t>
            </a:r>
            <a:endParaRPr lang="pt-BR" sz="2400" dirty="0"/>
          </a:p>
        </p:txBody>
      </p:sp>
      <p:pic>
        <p:nvPicPr>
          <p:cNvPr id="3078" name="Picture 6" descr="C:\Users\Núbia Stael\Downloads\IMG_20210304_1556540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68379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Núbia Stael\Downloads\IMG_20210304_1459108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2412931" cy="321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9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400" dirty="0" smtClean="0"/>
              <a:t>A DIRETORIA JUNTAMENTE COM A HUMANIZAÇÃO ENTREGA UMA LEMBRANÇA A TODAS AS COLABORADORAS DO HR, QUE COM MUITO EMPENHO SE DEDICAM AO SEU TRABALHO DIARIAMENTE</a:t>
            </a:r>
            <a:endParaRPr lang="pt-BR" sz="2400" dirty="0"/>
          </a:p>
        </p:txBody>
      </p:sp>
      <p:pic>
        <p:nvPicPr>
          <p:cNvPr id="6146" name="Picture 2" descr="C:\Users\Núbia Stael\Downloads\20210308_1617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36912"/>
            <a:ext cx="1972962" cy="263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Núbia Stael\Downloads\20210308_1624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67831"/>
            <a:ext cx="1919469" cy="255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Núbia Stael\Downloads\20210308_1607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55" y="2420887"/>
            <a:ext cx="2496177" cy="187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Núbia Stael\Downloads\IMG-20210331-WA00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910862"/>
            <a:ext cx="172819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3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-603448"/>
            <a:ext cx="7776864" cy="2387600"/>
          </a:xfrm>
        </p:spPr>
        <p:txBody>
          <a:bodyPr>
            <a:normAutofit/>
          </a:bodyPr>
          <a:lstStyle/>
          <a:p>
            <a:pPr algn="ctr"/>
            <a:r>
              <a:rPr lang="pt-BR" sz="2400" dirty="0"/>
              <a:t>O hospital regional recebe doação de brindes para serem sorteados no dia internacional da mulher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7544" y="4437112"/>
            <a:ext cx="7920880" cy="1655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dirty="0" smtClean="0"/>
              <a:t>Os diversos BRIDES FORAM RECEBIDOS DO SALÃO GILDO ALVES, LOJA MB </a:t>
            </a:r>
            <a:r>
              <a:rPr lang="pt-BR" dirty="0" smtClean="0"/>
              <a:t>IMPORTADOS e assessoria contábil equipe do </a:t>
            </a:r>
            <a:r>
              <a:rPr lang="pt-BR" dirty="0" err="1" smtClean="0"/>
              <a:t>sr</a:t>
            </a:r>
            <a:r>
              <a:rPr lang="pt-BR" dirty="0" smtClean="0"/>
              <a:t> </a:t>
            </a:r>
            <a:r>
              <a:rPr lang="pt-BR" dirty="0" err="1" smtClean="0"/>
              <a:t>luiz</a:t>
            </a:r>
            <a:r>
              <a:rPr lang="pt-BR" dirty="0" smtClean="0"/>
              <a:t> </a:t>
            </a:r>
            <a:r>
              <a:rPr lang="pt-BR" dirty="0" err="1" smtClean="0"/>
              <a:t>antero</a:t>
            </a:r>
            <a:r>
              <a:rPr lang="pt-BR" dirty="0" smtClean="0"/>
              <a:t> machado, </a:t>
            </a:r>
            <a:r>
              <a:rPr lang="pt-BR" dirty="0" smtClean="0"/>
              <a:t>BRENDA </a:t>
            </a:r>
            <a:r>
              <a:rPr lang="pt-BR" dirty="0" smtClean="0"/>
              <a:t>JÓIAS/</a:t>
            </a:r>
            <a:r>
              <a:rPr lang="pt-BR" dirty="0" err="1" smtClean="0"/>
              <a:t>sr</a:t>
            </a:r>
            <a:r>
              <a:rPr lang="pt-BR" dirty="0" smtClean="0"/>
              <a:t> Valmir </a:t>
            </a:r>
            <a:r>
              <a:rPr lang="pt-BR" dirty="0" err="1" smtClean="0"/>
              <a:t>moraes</a:t>
            </a:r>
            <a:r>
              <a:rPr lang="pt-BR" dirty="0" smtClean="0"/>
              <a:t>, </a:t>
            </a:r>
            <a:r>
              <a:rPr lang="pt-BR" dirty="0" smtClean="0"/>
              <a:t>DR WALTER </a:t>
            </a:r>
            <a:r>
              <a:rPr lang="pt-BR" dirty="0" smtClean="0"/>
              <a:t>CREMASCO/consultório médico, </a:t>
            </a:r>
            <a:r>
              <a:rPr lang="pt-BR" dirty="0" smtClean="0"/>
              <a:t>DR LEANDRO FEDOSSI E DRA FLÁVIA,  </a:t>
            </a:r>
            <a:r>
              <a:rPr lang="pt-BR" dirty="0" err="1" smtClean="0"/>
              <a:t>ENFª</a:t>
            </a:r>
            <a:r>
              <a:rPr lang="pt-BR" dirty="0" smtClean="0"/>
              <a:t> TATIANE NEGRI, BIOQUÍMICA FERNANDA ALMEIDA </a:t>
            </a:r>
            <a:r>
              <a:rPr lang="pt-BR" dirty="0" smtClean="0"/>
              <a:t>E mercearia portal/</a:t>
            </a:r>
            <a:r>
              <a:rPr lang="pt-BR" dirty="0" err="1" smtClean="0"/>
              <a:t>sr</a:t>
            </a:r>
            <a:r>
              <a:rPr lang="pt-BR" dirty="0" smtClean="0"/>
              <a:t> </a:t>
            </a:r>
            <a:r>
              <a:rPr lang="pt-BR" dirty="0" err="1" smtClean="0"/>
              <a:t>josé</a:t>
            </a:r>
            <a:r>
              <a:rPr lang="pt-BR" dirty="0" smtClean="0"/>
              <a:t> jesus da silva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42718"/>
            <a:ext cx="1114471" cy="197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387914"/>
            <a:ext cx="2088232" cy="1562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46873"/>
            <a:ext cx="1440160" cy="192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C:\Users\Núbia Stael\Downloads\20210311_1805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988840"/>
            <a:ext cx="1050977" cy="2129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064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4565" y="404664"/>
            <a:ext cx="7224687" cy="1800200"/>
          </a:xfrm>
        </p:spPr>
        <p:txBody>
          <a:bodyPr>
            <a:normAutofit/>
          </a:bodyPr>
          <a:lstStyle/>
          <a:p>
            <a:pPr algn="ctr"/>
            <a:r>
              <a:rPr lang="pt-BR" sz="2400" dirty="0" smtClean="0"/>
              <a:t>COM MUITA ALEGRIA NOSSAS HOMENAGEADAS RECEBERAM O PRESENTE DO SORTEIO</a:t>
            </a:r>
            <a:endParaRPr lang="pt-BR" sz="2400" dirty="0"/>
          </a:p>
        </p:txBody>
      </p:sp>
      <p:pic>
        <p:nvPicPr>
          <p:cNvPr id="7171" name="Picture 3" descr="C:\Users\Núbia Stael\Downloads\20210310_1641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61" y="2393448"/>
            <a:ext cx="2242992" cy="299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Núbia Stael\Downloads\20210310_1638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852936"/>
            <a:ext cx="2190059" cy="292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Núbia Stael\Downloads\20210311_0833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393448"/>
            <a:ext cx="2232248" cy="297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99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5646386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u="sng" dirty="0"/>
              <a:t/>
            </a:r>
            <a:br>
              <a:rPr lang="pt-BR" b="1" u="sng" dirty="0"/>
            </a:br>
            <a:r>
              <a:rPr lang="pt-BR" b="1" u="sng" dirty="0"/>
              <a:t>COMISSÃO DE EDUCAÇÃO PERMANENTE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83568" y="1695904"/>
            <a:ext cx="7607841" cy="426911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pt-BR" dirty="0"/>
              <a:t> </a:t>
            </a:r>
          </a:p>
          <a:p>
            <a:pPr algn="just">
              <a:buNone/>
            </a:pPr>
            <a:r>
              <a:rPr lang="pt-BR" b="1" dirty="0"/>
              <a:t>		</a:t>
            </a:r>
            <a:r>
              <a:rPr lang="pt-BR" dirty="0" smtClean="0"/>
              <a:t>A Comissão de Educação Permanente faz parte da Política de Humanização, e busca a capacitação e qualificação dos colaboradores de uma Instituição.</a:t>
            </a:r>
          </a:p>
          <a:p>
            <a:pPr algn="just">
              <a:buNone/>
            </a:pPr>
            <a:r>
              <a:rPr lang="pt-BR" dirty="0" smtClean="0"/>
              <a:t>		A seguir, os trabalhos realizados no mês de </a:t>
            </a:r>
            <a:r>
              <a:rPr lang="pt-BR" dirty="0" smtClean="0"/>
              <a:t>março </a:t>
            </a:r>
            <a:r>
              <a:rPr lang="pt-BR" dirty="0" smtClean="0"/>
              <a:t>de </a:t>
            </a:r>
            <a:r>
              <a:rPr lang="pt-BR" dirty="0" smtClean="0"/>
              <a:t>2021;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63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7099"/>
            <a:ext cx="7429499" cy="1478570"/>
          </a:xfrm>
        </p:spPr>
        <p:txBody>
          <a:bodyPr>
            <a:normAutofit/>
          </a:bodyPr>
          <a:lstStyle/>
          <a:p>
            <a:pPr algn="ctr"/>
            <a:r>
              <a:rPr lang="pt-BR" sz="2000" dirty="0" smtClean="0"/>
              <a:t>Os Treinamentos para equipe de enfermagem foram:</a:t>
            </a:r>
            <a:br>
              <a:rPr lang="pt-BR" sz="2000" dirty="0" smtClean="0"/>
            </a:br>
            <a:endParaRPr lang="pt-BR" sz="2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1115616" y="836712"/>
            <a:ext cx="6696744" cy="51125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pt-BR" dirty="0"/>
          </a:p>
          <a:p>
            <a:r>
              <a:rPr lang="pt-BR" dirty="0" smtClean="0"/>
              <a:t>No Pronto-Atendimento/</a:t>
            </a:r>
            <a:r>
              <a:rPr lang="pt-BR" dirty="0" err="1" smtClean="0"/>
              <a:t>Covid</a:t>
            </a:r>
            <a:r>
              <a:rPr lang="pt-BR" dirty="0" smtClean="0"/>
              <a:t> e demais setores foi discutido sobre as práticas de biossegurança; Protocolos referente à inserção de sonda vesical de demora; Higiene do paciente; Uso dos equipamentos de segurança; e Técnica correta de higienização das mãos;</a:t>
            </a:r>
            <a:endParaRPr lang="pt-BR" dirty="0" smtClean="0"/>
          </a:p>
          <a:p>
            <a:r>
              <a:rPr lang="pt-BR" dirty="0" smtClean="0"/>
              <a:t>Na maternidade foi abordado a assistência de Enfermagem ao recém-nato com boa vitalidade ao nascer; Registros de nascimento; Identificação </a:t>
            </a:r>
            <a:r>
              <a:rPr lang="pt-BR" dirty="0" smtClean="0"/>
              <a:t>correta; Registro de impressão plantar; e Precaução padrão.</a:t>
            </a:r>
            <a:endParaRPr lang="pt-BR" dirty="0" smtClean="0"/>
          </a:p>
          <a:p>
            <a:r>
              <a:rPr lang="pt-BR" dirty="0" smtClean="0"/>
              <a:t>Rotina de retirada dos pertences/adornos dos pacientes atendidos no HRNA; Formulários de preenchimentos da retirada dos pertences; e Elaboração da Portaria a respeito dos pertences para serem aprovadas e publicadas, posteriormente apresentada às equipes do HR;</a:t>
            </a:r>
            <a:endParaRPr lang="pt-BR" dirty="0" smtClean="0"/>
          </a:p>
          <a:p>
            <a:r>
              <a:rPr lang="pt-BR" dirty="0" smtClean="0"/>
              <a:t>Atualização da ficha SRAG pelo Ministério da Saúde, inserindo campo de informação de Vacinação da </a:t>
            </a:r>
            <a:r>
              <a:rPr lang="pt-BR" dirty="0" err="1" smtClean="0"/>
              <a:t>Covid</a:t>
            </a:r>
            <a:r>
              <a:rPr lang="pt-BR" dirty="0" smtClean="0"/>
              <a:t> 19;</a:t>
            </a:r>
            <a:endParaRPr lang="pt-BR" dirty="0" smtClean="0"/>
          </a:p>
          <a:p>
            <a:r>
              <a:rPr lang="pt-BR" dirty="0" smtClean="0"/>
              <a:t>Apresentação de fluxograma referente a atualização dos horários de dispensa das dietas enterais, e cuidados de manutenção; Cuidados rotineiros com pacientes em uso de dieta enteral; Conferir rótulo de dieta; Manter paciente em decúbito elevado; e Instalação da sonda para a alimentação</a:t>
            </a:r>
            <a:r>
              <a:rPr lang="pt-BR" dirty="0" smtClean="0"/>
              <a:t>;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022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827584" y="764704"/>
            <a:ext cx="7488832" cy="5184576"/>
          </a:xfrm>
        </p:spPr>
        <p:txBody>
          <a:bodyPr>
            <a:normAutofit/>
          </a:bodyPr>
          <a:lstStyle/>
          <a:p>
            <a:r>
              <a:rPr lang="pt-BR" sz="2000" dirty="0" smtClean="0"/>
              <a:t>Reforçado para as equipes </a:t>
            </a:r>
            <a:r>
              <a:rPr lang="pt-BR" sz="2000" dirty="0" smtClean="0"/>
              <a:t>de </a:t>
            </a:r>
            <a:r>
              <a:rPr lang="pt-BR" sz="2000" dirty="0" smtClean="0"/>
              <a:t>enfermagem, as orientações quanto as anotações corretas e a checagem de prontuários, rasuras e letra legível.</a:t>
            </a:r>
            <a:endParaRPr lang="pt-BR" sz="2000" dirty="0" smtClean="0"/>
          </a:p>
          <a:p>
            <a:r>
              <a:rPr lang="pt-BR" sz="2000" u="sng" dirty="0" smtClean="0"/>
              <a:t>Fisioterapia </a:t>
            </a:r>
            <a:r>
              <a:rPr lang="pt-BR" sz="2000" dirty="0" smtClean="0"/>
              <a:t>– Treinamento sobre novas abordagens sobre COVID 19; Qual paciente é recrutável ou não; Titulação da PEEP e Manobra de recrutamento submáximo.</a:t>
            </a:r>
          </a:p>
          <a:p>
            <a:r>
              <a:rPr lang="pt-BR" sz="2000" u="sng" dirty="0" smtClean="0"/>
              <a:t>Laboratório</a:t>
            </a:r>
            <a:r>
              <a:rPr lang="pt-BR" sz="2000" dirty="0" smtClean="0"/>
              <a:t> – Abordado sobre Coleta de </a:t>
            </a:r>
            <a:r>
              <a:rPr lang="pt-BR" sz="2000" dirty="0" err="1" smtClean="0"/>
              <a:t>swab</a:t>
            </a:r>
            <a:r>
              <a:rPr lang="pt-BR" sz="2000" dirty="0" smtClean="0"/>
              <a:t> para </a:t>
            </a:r>
            <a:r>
              <a:rPr lang="pt-BR" sz="2000" dirty="0" err="1" smtClean="0"/>
              <a:t>covid</a:t>
            </a:r>
            <a:r>
              <a:rPr lang="pt-BR" sz="2000" dirty="0" smtClean="0"/>
              <a:t> 19 da rede pública de saúde; Exames de </a:t>
            </a:r>
            <a:r>
              <a:rPr lang="pt-BR" sz="2000" dirty="0" err="1" smtClean="0"/>
              <a:t>proteinúria</a:t>
            </a:r>
            <a:r>
              <a:rPr lang="pt-BR" sz="2000" dirty="0"/>
              <a:t> </a:t>
            </a:r>
            <a:r>
              <a:rPr lang="pt-BR" sz="2000" dirty="0" smtClean="0"/>
              <a:t>e </a:t>
            </a:r>
            <a:r>
              <a:rPr lang="pt-BR" sz="2000" dirty="0" err="1" smtClean="0"/>
              <a:t>clearance</a:t>
            </a:r>
            <a:r>
              <a:rPr lang="pt-BR" sz="2000" dirty="0" smtClean="0"/>
              <a:t> de creatinina; e orientado sobre o uso obrigatório do crachá.</a:t>
            </a:r>
          </a:p>
          <a:p>
            <a:r>
              <a:rPr lang="pt-BR" sz="2000" u="sng" dirty="0" smtClean="0"/>
              <a:t>Raio X </a:t>
            </a:r>
            <a:r>
              <a:rPr lang="pt-BR" sz="2000" dirty="0" smtClean="0"/>
              <a:t>– Abordado sobre os deveres e obrigações dentro do setor; Lavagem correta das mãos.</a:t>
            </a:r>
            <a:endParaRPr lang="pt-BR" sz="2000" dirty="0" smtClean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262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827584" y="764704"/>
            <a:ext cx="7488832" cy="5184576"/>
          </a:xfrm>
        </p:spPr>
        <p:txBody>
          <a:bodyPr>
            <a:normAutofit/>
          </a:bodyPr>
          <a:lstStyle/>
          <a:p>
            <a:r>
              <a:rPr lang="pt-BR" sz="2000" u="sng" dirty="0" smtClean="0"/>
              <a:t>Nutrição</a:t>
            </a:r>
            <a:r>
              <a:rPr lang="pt-BR" sz="2000" dirty="0" smtClean="0"/>
              <a:t>- Treinamento/reunião com as copeiras e auxiliares de copa sobre a Implantação do horário padrão de dietas enterais; Higienização dos utensílios de dietética; e Uso de cada dieta enteral</a:t>
            </a:r>
            <a:r>
              <a:rPr lang="pt-BR" sz="2000" dirty="0" smtClean="0"/>
              <a:t>.</a:t>
            </a:r>
          </a:p>
          <a:p>
            <a:r>
              <a:rPr lang="pt-BR" sz="2000" u="sng" dirty="0" smtClean="0"/>
              <a:t>Higienização e Lavanderia </a:t>
            </a:r>
            <a:r>
              <a:rPr lang="pt-BR" sz="2000" dirty="0" smtClean="0"/>
              <a:t>– Limpeza de ambiente e cuidados de guarda; Utilização dos equipamentos de proteção individual; Limpeza concorrente e terminal; Uso de adornos; e Lavagem das mãos.</a:t>
            </a:r>
            <a:endParaRPr lang="pt-BR" sz="2000" dirty="0" smtClean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216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7544" y="764704"/>
            <a:ext cx="5400600" cy="1478570"/>
          </a:xfrm>
        </p:spPr>
        <p:txBody>
          <a:bodyPr>
            <a:normAutofit/>
          </a:bodyPr>
          <a:lstStyle/>
          <a:p>
            <a:pPr algn="ctr"/>
            <a:r>
              <a:rPr lang="pt-BR" u="sng" dirty="0" smtClean="0"/>
              <a:t>CONSIDERAÇÕES FINAIS</a:t>
            </a:r>
            <a:endParaRPr lang="pt-BR" u="sng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11560" y="2132856"/>
            <a:ext cx="7662986" cy="42262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algn="just">
              <a:buNone/>
            </a:pPr>
            <a:r>
              <a:rPr lang="pt-BR" dirty="0" smtClean="0"/>
              <a:t>         </a:t>
            </a:r>
            <a:r>
              <a:rPr lang="pt-BR" sz="2000" dirty="0"/>
              <a:t>Praticar a humanização em um processo laboral facilita a aproximação entre trabalhadores de qualquer segmento e aqueles a quem oferece seus serviços. Essa aproximação mostra aos indivíduos que eles são parte da sociedade e assim que busquem seus direitos e exerçam a democracia, assim, fazendo com que os atos desumanos sejam discutidos e a dignidade seja resgatada.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764704"/>
            <a:ext cx="2520280" cy="14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9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13275</TotalTime>
  <Words>646</Words>
  <Application>Microsoft Office PowerPoint</Application>
  <PresentationFormat>Apresentação na tela (4:3)</PresentationFormat>
  <Paragraphs>46</Paragraphs>
  <Slides>14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Circuito</vt:lpstr>
      <vt:lpstr>RELATÓRIO DA COMISSÃO DE POLÍTICA NACIONAL DE HUMANIZAÇÃO-CPNH   </vt:lpstr>
      <vt:lpstr>INTRODUÇÃO </vt:lpstr>
      <vt:lpstr>A comissão de humanização parabeniza os aniversariantes do mês de março com muita alegria</vt:lpstr>
      <vt:lpstr> doações</vt:lpstr>
      <vt:lpstr>A Prefeitura municipal de nova andradina faz doação de copos para presentear as colaboradoras do hr pelo dia internacional da mulher.</vt:lpstr>
      <vt:lpstr>A COMISSÃO DE HUMANIZAÇÃO HOMENAGEIA todas AS MULHERES COM O PAINEL NO CORREDOR CENTRAL DO HR.</vt:lpstr>
      <vt:lpstr>A DIRETORIA JUNTAMENTE COM A HUMANIZAÇÃO ENTREGA UMA LEMBRANÇA A TODAS AS COLABORADORAS DO HR, QUE COM MUITO EMPENHO SE DEDICAM AO SEU TRABALHO DIARIAMENTE</vt:lpstr>
      <vt:lpstr>O hospital regional recebe doação de brindes para serem sorteados no dia internacional da mulher</vt:lpstr>
      <vt:lpstr>COM MUITA ALEGRIA NOSSAS HOMENAGEADAS RECEBERAM O PRESENTE DO SORTEIO</vt:lpstr>
      <vt:lpstr> COMISSÃO DE EDUCAÇÃO PERMANENTE </vt:lpstr>
      <vt:lpstr>Os Treinamentos para equipe de enfermagem foram: </vt:lpstr>
      <vt:lpstr>Apresentação do PowerPoint</vt:lpstr>
      <vt:lpstr>Apresentação do PowerPoint</vt:lpstr>
      <vt:lpstr>CONSIDERAÇÕES FINAIS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DA COMISSÃO DE POLÍTICA NACIONAL DE HUMANIZAÇÃO  CPNH</dc:title>
  <dc:creator>Win7</dc:creator>
  <cp:lastModifiedBy>Núbia Stael</cp:lastModifiedBy>
  <cp:revision>549</cp:revision>
  <dcterms:created xsi:type="dcterms:W3CDTF">2018-12-12T17:27:47Z</dcterms:created>
  <dcterms:modified xsi:type="dcterms:W3CDTF">2021-04-14T19:37:14Z</dcterms:modified>
</cp:coreProperties>
</file>