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271" r:id="rId7"/>
    <p:sldId id="273" r:id="rId8"/>
    <p:sldId id="276" r:id="rId9"/>
    <p:sldId id="281" r:id="rId10"/>
    <p:sldId id="286" r:id="rId11"/>
    <p:sldId id="285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FF8"/>
    <a:srgbClr val="C6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FNS TETO FEDERAL</c:v>
                </c:pt>
                <c:pt idx="1">
                  <c:v>SES HR UTI BATAYPORÃ</c:v>
                </c:pt>
                <c:pt idx="2">
                  <c:v>FMS NOVA ANDRADINA</c:v>
                </c:pt>
                <c:pt idx="3">
                  <c:v>MICRORREGIÃO</c:v>
                </c:pt>
                <c:pt idx="4">
                  <c:v>DEMAIS FONTES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0.20770744138772684</c:v>
                </c:pt>
                <c:pt idx="1">
                  <c:v>0.50821399169119241</c:v>
                </c:pt>
                <c:pt idx="2">
                  <c:v>0.24083664724559944</c:v>
                </c:pt>
                <c:pt idx="3">
                  <c:v>3.4000467846437572E-2</c:v>
                </c:pt>
                <c:pt idx="4">
                  <c:v>9.2414518290438348E-3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40872840"/>
        <c:axId val="2408771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Plan1!$A$2:$A$6</c15:sqref>
                        </c15:formulaRef>
                      </c:ext>
                    </c:extLst>
                    <c:strCache>
                      <c:ptCount val="5"/>
                      <c:pt idx="0">
                        <c:v>FNS TETO FEDERAL</c:v>
                      </c:pt>
                      <c:pt idx="1">
                        <c:v>SES HR UTI BATAYPORÃ</c:v>
                      </c:pt>
                      <c:pt idx="2">
                        <c:v>FMS NOVA ANDRADINA</c:v>
                      </c:pt>
                      <c:pt idx="3">
                        <c:v>MICRORREGIÃO</c:v>
                      </c:pt>
                      <c:pt idx="4">
                        <c:v>DEMAIS FONTES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366537.5</c:v>
                      </c:pt>
                      <c:pt idx="1">
                        <c:v>896835.88</c:v>
                      </c:pt>
                      <c:pt idx="2">
                        <c:v>425000</c:v>
                      </c:pt>
                      <c:pt idx="3">
                        <c:v>60000</c:v>
                      </c:pt>
                      <c:pt idx="4">
                        <c:v>16308.22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4087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0877152"/>
        <c:crosses val="autoZero"/>
        <c:auto val="1"/>
        <c:lblAlgn val="ctr"/>
        <c:lblOffset val="100"/>
        <c:noMultiLvlLbl val="0"/>
      </c:catAx>
      <c:valAx>
        <c:axId val="24087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087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PGTO / ENCARGOS</c:v>
                </c:pt>
                <c:pt idx="1">
                  <c:v>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0.29976548689814531</c:v>
                </c:pt>
                <c:pt idx="1">
                  <c:v>0.51644136416466679</c:v>
                </c:pt>
                <c:pt idx="2">
                  <c:v>0.18379314893718776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44019864"/>
        <c:axId val="244020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Plan1!$A$2:$A$4</c15:sqref>
                        </c15:formulaRef>
                      </c:ext>
                    </c:extLst>
                    <c:strCache>
                      <c:ptCount val="3"/>
                      <c:pt idx="0">
                        <c:v>FOLHA PGTO / ENCARGOS</c:v>
                      </c:pt>
                      <c:pt idx="1">
                        <c:v>MÉDICOS HR / UTI</c:v>
                      </c:pt>
                      <c:pt idx="2">
                        <c:v>DEMAIS CUSTEIOS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518849.09</c:v>
                      </c:pt>
                      <c:pt idx="1">
                        <c:v>893882.53</c:v>
                      </c:pt>
                      <c:pt idx="2">
                        <c:v>318118.37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4401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020648"/>
        <c:crosses val="autoZero"/>
        <c:auto val="1"/>
        <c:lblAlgn val="ctr"/>
        <c:lblOffset val="100"/>
        <c:noMultiLvlLbl val="0"/>
      </c:catAx>
      <c:valAx>
        <c:axId val="24402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01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3DF72-B3AD-4733-A4A1-367FC474193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A30864-66BA-478F-8C7F-C4FBBA2D4B78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220.000,00 - FNS TETO FEDERAL MAC</a:t>
          </a:r>
          <a:endParaRPr lang="pt-BR" sz="2400" b="1" dirty="0"/>
        </a:p>
      </dgm:t>
    </dgm:pt>
    <dgm:pt modelId="{60C959C5-CED3-41A4-AC20-175A65872337}" type="parTrans" cxnId="{7E50B6FE-FBC6-4BE8-97EC-751E126E5953}">
      <dgm:prSet/>
      <dgm:spPr/>
      <dgm:t>
        <a:bodyPr/>
        <a:lstStyle/>
        <a:p>
          <a:endParaRPr lang="pt-BR"/>
        </a:p>
      </dgm:t>
    </dgm:pt>
    <dgm:pt modelId="{170FDD54-CB3B-49AD-916A-24FC1D57F926}" type="sibTrans" cxnId="{7E50B6FE-FBC6-4BE8-97EC-751E126E5953}">
      <dgm:prSet/>
      <dgm:spPr/>
      <dgm:t>
        <a:bodyPr/>
        <a:lstStyle/>
        <a:p>
          <a:endParaRPr lang="pt-BR"/>
        </a:p>
      </dgm:t>
    </dgm:pt>
    <dgm:pt modelId="{6C6F95F9-60D8-4E36-B2C7-9BA343BED05D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146.537,50 - FNS TETO FEDERAL RUE</a:t>
          </a:r>
          <a:endParaRPr lang="pt-BR" sz="2400" b="1" dirty="0"/>
        </a:p>
      </dgm:t>
    </dgm:pt>
    <dgm:pt modelId="{3C2C0D3B-AA8E-4F72-97F2-0A54C2D33B6A}" type="parTrans" cxnId="{4F247220-A433-494D-A658-BE56F9AE1977}">
      <dgm:prSet/>
      <dgm:spPr/>
      <dgm:t>
        <a:bodyPr/>
        <a:lstStyle/>
        <a:p>
          <a:endParaRPr lang="pt-BR"/>
        </a:p>
      </dgm:t>
    </dgm:pt>
    <dgm:pt modelId="{A14CDFB4-9976-43F2-B345-6EDA89BD53AF}" type="sibTrans" cxnId="{4F247220-A433-494D-A658-BE56F9AE1977}">
      <dgm:prSet/>
      <dgm:spPr/>
      <dgm:t>
        <a:bodyPr/>
        <a:lstStyle/>
        <a:p>
          <a:endParaRPr lang="pt-BR"/>
        </a:p>
      </dgm:t>
    </dgm:pt>
    <dgm:pt modelId="{909BD617-208F-495F-B59D-749BE24E5086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440.000,00 - SECRETARIA DE ESTADO DE SAÚDE MS – SES MS</a:t>
          </a:r>
          <a:endParaRPr lang="pt-BR" sz="2400" b="1" dirty="0"/>
        </a:p>
      </dgm:t>
    </dgm:pt>
    <dgm:pt modelId="{CC05D94C-E8D4-4178-A023-A82FC2535EEC}" type="parTrans" cxnId="{E82C4F00-B1E7-455E-B8A0-8D529A53EE3B}">
      <dgm:prSet/>
      <dgm:spPr/>
      <dgm:t>
        <a:bodyPr/>
        <a:lstStyle/>
        <a:p>
          <a:endParaRPr lang="pt-BR"/>
        </a:p>
      </dgm:t>
    </dgm:pt>
    <dgm:pt modelId="{79148A08-1127-4399-B5AE-79560C248F5D}" type="sibTrans" cxnId="{E82C4F00-B1E7-455E-B8A0-8D529A53EE3B}">
      <dgm:prSet/>
      <dgm:spPr/>
      <dgm:t>
        <a:bodyPr/>
        <a:lstStyle/>
        <a:p>
          <a:endParaRPr lang="pt-BR"/>
        </a:p>
      </dgm:t>
    </dgm:pt>
    <dgm:pt modelId="{95F64309-6BAF-459A-B8DA-BFBC813036B3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426.000,00 - SECRETARIA DE ESTADO DE SAÚDE MS UTI – SES MS</a:t>
          </a:r>
          <a:endParaRPr lang="pt-BR" sz="2400" b="1" dirty="0"/>
        </a:p>
      </dgm:t>
    </dgm:pt>
    <dgm:pt modelId="{B61B5764-138B-49E1-9874-818D63BF980F}" type="parTrans" cxnId="{DD82F9AE-762D-47D2-8573-1C25DA77D4C8}">
      <dgm:prSet/>
      <dgm:spPr/>
      <dgm:t>
        <a:bodyPr/>
        <a:lstStyle/>
        <a:p>
          <a:endParaRPr lang="pt-BR"/>
        </a:p>
      </dgm:t>
    </dgm:pt>
    <dgm:pt modelId="{7AFB0311-BF68-4D4B-98BB-8018D3309A96}" type="sibTrans" cxnId="{DD82F9AE-762D-47D2-8573-1C25DA77D4C8}">
      <dgm:prSet/>
      <dgm:spPr/>
      <dgm:t>
        <a:bodyPr/>
        <a:lstStyle/>
        <a:p>
          <a:endParaRPr lang="pt-BR"/>
        </a:p>
      </dgm:t>
    </dgm:pt>
    <dgm:pt modelId="{47EB369E-3709-4B61-9B48-CEE48641D7F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30.835,88 - SECRETARIA ESTADO SAÚDE MS BATAYPORÃ–SES MS</a:t>
          </a:r>
          <a:endParaRPr lang="pt-BR" sz="2400" b="1" dirty="0"/>
        </a:p>
      </dgm:t>
    </dgm:pt>
    <dgm:pt modelId="{59F322CF-1700-4C7A-8C80-745DB51EE407}" type="parTrans" cxnId="{2D482D5D-5F7A-4084-98FA-EAFC6E23E12B}">
      <dgm:prSet/>
      <dgm:spPr/>
      <dgm:t>
        <a:bodyPr/>
        <a:lstStyle/>
        <a:p>
          <a:endParaRPr lang="pt-BR"/>
        </a:p>
      </dgm:t>
    </dgm:pt>
    <dgm:pt modelId="{BCAB5698-AD9E-4AD1-9872-D50AAB3A5BF7}" type="sibTrans" cxnId="{2D482D5D-5F7A-4084-98FA-EAFC6E23E12B}">
      <dgm:prSet/>
      <dgm:spPr/>
      <dgm:t>
        <a:bodyPr/>
        <a:lstStyle/>
        <a:p>
          <a:endParaRPr lang="pt-BR"/>
        </a:p>
      </dgm:t>
    </dgm:pt>
    <dgm:pt modelId="{E558C409-9CAC-4F29-97A8-83BC5CFC629C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425.000,00 - FUNDO MUNICIPAL DE SAÚDE NOVA ANDRADINA MS</a:t>
          </a:r>
          <a:endParaRPr lang="pt-BR" sz="2400" b="1" dirty="0"/>
        </a:p>
      </dgm:t>
    </dgm:pt>
    <dgm:pt modelId="{683B082F-BCDC-44CD-A970-6BD577140ED1}" type="parTrans" cxnId="{13767453-DA03-4DE4-B86A-78B66B7E0079}">
      <dgm:prSet/>
      <dgm:spPr/>
      <dgm:t>
        <a:bodyPr/>
        <a:lstStyle/>
        <a:p>
          <a:endParaRPr lang="pt-BR"/>
        </a:p>
      </dgm:t>
    </dgm:pt>
    <dgm:pt modelId="{15E70D5A-249C-4AE9-AB9F-6502FAE42CE6}" type="sibTrans" cxnId="{13767453-DA03-4DE4-B86A-78B66B7E0079}">
      <dgm:prSet/>
      <dgm:spPr/>
      <dgm:t>
        <a:bodyPr/>
        <a:lstStyle/>
        <a:p>
          <a:endParaRPr lang="pt-BR"/>
        </a:p>
      </dgm:t>
    </dgm:pt>
    <dgm:pt modelId="{4EC16874-1850-40EC-93E9-1E4AB873D12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60.000,00 - MUNICIPIOS MICRORREGIÃO NOVA ANDRADINA MS</a:t>
          </a:r>
          <a:endParaRPr lang="pt-BR" sz="2400" b="1" dirty="0"/>
        </a:p>
      </dgm:t>
    </dgm:pt>
    <dgm:pt modelId="{0D239F5C-6227-43C3-A06A-444332E26E5C}" type="parTrans" cxnId="{03209EA1-C48D-4214-B43D-944526834FF5}">
      <dgm:prSet/>
      <dgm:spPr/>
      <dgm:t>
        <a:bodyPr/>
        <a:lstStyle/>
        <a:p>
          <a:endParaRPr lang="pt-BR"/>
        </a:p>
      </dgm:t>
    </dgm:pt>
    <dgm:pt modelId="{129773A4-3B56-42E7-811B-F1033B1ECC01}" type="sibTrans" cxnId="{03209EA1-C48D-4214-B43D-944526834FF5}">
      <dgm:prSet/>
      <dgm:spPr/>
      <dgm:t>
        <a:bodyPr/>
        <a:lstStyle/>
        <a:p>
          <a:endParaRPr lang="pt-BR"/>
        </a:p>
      </dgm:t>
    </dgm:pt>
    <dgm:pt modelId="{27C451C5-B5EE-470D-A3CB-D9FF51C78DDB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l"/>
          <a:r>
            <a:rPr lang="pt-BR" sz="2300" b="1" dirty="0" smtClean="0"/>
            <a:t>R$ </a:t>
          </a:r>
          <a:r>
            <a:rPr lang="pt-BR" sz="2400" b="1" dirty="0" smtClean="0"/>
            <a:t>1.748.373,38</a:t>
          </a:r>
          <a:r>
            <a:rPr lang="pt-BR" sz="2300" b="1" dirty="0" smtClean="0"/>
            <a:t> - TOTAL MENSAL DE REPASSES CONTRATUALIZADOS</a:t>
          </a:r>
          <a:endParaRPr lang="pt-BR" sz="2300" b="1" dirty="0"/>
        </a:p>
      </dgm:t>
    </dgm:pt>
    <dgm:pt modelId="{73344856-2B4D-4083-9503-1A6441E96220}" type="parTrans" cxnId="{053F338D-CD8C-4035-AB97-62E30D680E32}">
      <dgm:prSet/>
      <dgm:spPr/>
      <dgm:t>
        <a:bodyPr/>
        <a:lstStyle/>
        <a:p>
          <a:endParaRPr lang="pt-BR"/>
        </a:p>
      </dgm:t>
    </dgm:pt>
    <dgm:pt modelId="{2817AD46-3B50-44EE-BEF9-0FD342C84883}" type="sibTrans" cxnId="{053F338D-CD8C-4035-AB97-62E30D680E32}">
      <dgm:prSet/>
      <dgm:spPr/>
      <dgm:t>
        <a:bodyPr/>
        <a:lstStyle/>
        <a:p>
          <a:endParaRPr lang="pt-BR"/>
        </a:p>
      </dgm:t>
    </dgm:pt>
    <dgm:pt modelId="{4712B0BA-08E5-42DE-8539-F4C5CD946906}" type="pres">
      <dgm:prSet presAssocID="{5C33DF72-B3AD-4733-A4A1-367FC47419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CC636FD-5F30-467D-BB6E-5789A1CB8C7E}" type="pres">
      <dgm:prSet presAssocID="{5C33DF72-B3AD-4733-A4A1-367FC4741930}" presName="pyramid" presStyleLbl="node1" presStyleIdx="0" presStyleCnt="1" custScaleX="92439" custScaleY="100000" custLinFactNeighborX="-36984" custLinFactNeighborY="-9640"/>
      <dgm:spPr>
        <a:solidFill>
          <a:srgbClr val="96EFF8"/>
        </a:solidFill>
      </dgm:spPr>
    </dgm:pt>
    <dgm:pt modelId="{E3E48466-6D22-402B-8634-2B5674FDFE09}" type="pres">
      <dgm:prSet presAssocID="{5C33DF72-B3AD-4733-A4A1-367FC4741930}" presName="theList" presStyleCnt="0"/>
      <dgm:spPr/>
    </dgm:pt>
    <dgm:pt modelId="{E858F846-73FB-4A4A-B11A-DE20AA5D860A}" type="pres">
      <dgm:prSet presAssocID="{6EA30864-66BA-478F-8C7F-C4FBBA2D4B78}" presName="aNode" presStyleLbl="fgAcc1" presStyleIdx="0" presStyleCnt="8" custScaleX="228816" custScaleY="98841" custLinFactY="-17001" custLinFactNeighborX="310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07316-9E9E-44B9-87B6-C0CFFA772AD4}" type="pres">
      <dgm:prSet presAssocID="{6EA30864-66BA-478F-8C7F-C4FBBA2D4B78}" presName="aSpace" presStyleCnt="0"/>
      <dgm:spPr/>
    </dgm:pt>
    <dgm:pt modelId="{EC358B2B-7630-41EA-BB61-2FA18E5612FA}" type="pres">
      <dgm:prSet presAssocID="{6C6F95F9-60D8-4E36-B2C7-9BA343BED05D}" presName="aNode" presStyleLbl="fgAcc1" presStyleIdx="1" presStyleCnt="8" custScaleX="228932" custScaleY="86256" custLinFactY="-5007" custLinFactNeighborX="3080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020F2-F5CB-4BEC-A425-D91B2B278D59}" type="pres">
      <dgm:prSet presAssocID="{6C6F95F9-60D8-4E36-B2C7-9BA343BED05D}" presName="aSpace" presStyleCnt="0"/>
      <dgm:spPr/>
    </dgm:pt>
    <dgm:pt modelId="{51293DC7-BD28-4C02-A65D-C30B97AD80A5}" type="pres">
      <dgm:prSet presAssocID="{909BD617-208F-495F-B59D-749BE24E5086}" presName="aNode" presStyleLbl="fgAcc1" presStyleIdx="2" presStyleCnt="8" custScaleX="229962" custScaleY="93144" custLinFactNeighborX="30737" custLinFactNeighborY="-89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9B8E0-AAD5-496C-846E-AE39E658B7AF}" type="pres">
      <dgm:prSet presAssocID="{909BD617-208F-495F-B59D-749BE24E5086}" presName="aSpace" presStyleCnt="0"/>
      <dgm:spPr/>
    </dgm:pt>
    <dgm:pt modelId="{C08DF524-2389-41E9-B455-D28EA043A355}" type="pres">
      <dgm:prSet presAssocID="{95F64309-6BAF-459A-B8DA-BFBC813036B3}" presName="aNode" presStyleLbl="fgAcc1" presStyleIdx="3" presStyleCnt="8" custScaleX="229949" custScaleY="89057" custLinFactNeighborX="30918" custLinFactNeighborY="16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E2A49-2A92-43B1-B0DF-82CDC5DFB7D2}" type="pres">
      <dgm:prSet presAssocID="{95F64309-6BAF-459A-B8DA-BFBC813036B3}" presName="aSpace" presStyleCnt="0"/>
      <dgm:spPr/>
    </dgm:pt>
    <dgm:pt modelId="{4F11B5AF-B776-4638-9376-0718FC3B0EE4}" type="pres">
      <dgm:prSet presAssocID="{47EB369E-3709-4B61-9B48-CEE48641D7FB}" presName="aNode" presStyleLbl="fgAcc1" presStyleIdx="4" presStyleCnt="8" custScaleX="229228" custScaleY="90032" custLinFactNeighborX="30183" custLinFactNeighborY="86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FD6596-BFF8-47E8-892D-041F3B10AE9A}" type="pres">
      <dgm:prSet presAssocID="{47EB369E-3709-4B61-9B48-CEE48641D7FB}" presName="aSpace" presStyleCnt="0"/>
      <dgm:spPr/>
    </dgm:pt>
    <dgm:pt modelId="{F765FBF7-FB95-4EBE-A8AC-9AE6EB35BA2D}" type="pres">
      <dgm:prSet presAssocID="{E558C409-9CAC-4F29-97A8-83BC5CFC629C}" presName="aNode" presStyleLbl="fgAcc1" presStyleIdx="5" presStyleCnt="8" custScaleX="229742" custScaleY="90147" custLinFactY="9814" custLinFactNeighborX="3046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7FB62-590B-4192-B60A-917CCC6389F2}" type="pres">
      <dgm:prSet presAssocID="{E558C409-9CAC-4F29-97A8-83BC5CFC629C}" presName="aSpace" presStyleCnt="0"/>
      <dgm:spPr/>
    </dgm:pt>
    <dgm:pt modelId="{8D1D330A-FCB2-4C7C-9062-B03BDA674C64}" type="pres">
      <dgm:prSet presAssocID="{4EC16874-1850-40EC-93E9-1E4AB873D125}" presName="aNode" presStyleLbl="fgAcc1" presStyleIdx="6" presStyleCnt="8" custScaleX="230113" custScaleY="93902" custLinFactY="25772" custLinFactNeighborX="299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DF41D1-4B18-4FA4-B6F4-5178B63BE0C7}" type="pres">
      <dgm:prSet presAssocID="{4EC16874-1850-40EC-93E9-1E4AB873D125}" presName="aSpace" presStyleCnt="0"/>
      <dgm:spPr/>
    </dgm:pt>
    <dgm:pt modelId="{3ADF0568-12E3-46AB-AEAA-CBF9B24C52FA}" type="pres">
      <dgm:prSet presAssocID="{27C451C5-B5EE-470D-A3CB-D9FF51C78DDB}" presName="aNode" presStyleLbl="fgAcc1" presStyleIdx="7" presStyleCnt="8" custScaleX="230335" custScaleY="91021" custLinFactY="45473" custLinFactNeighborX="3013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A7A1D-04B4-4AB5-87B5-EDFC6215B97C}" type="pres">
      <dgm:prSet presAssocID="{27C451C5-B5EE-470D-A3CB-D9FF51C78DDB}" presName="aSpace" presStyleCnt="0"/>
      <dgm:spPr/>
    </dgm:pt>
  </dgm:ptLst>
  <dgm:cxnLst>
    <dgm:cxn modelId="{0A3D1D71-4500-4262-8D77-6557CEB5662E}" type="presOf" srcId="{95F64309-6BAF-459A-B8DA-BFBC813036B3}" destId="{C08DF524-2389-41E9-B455-D28EA043A355}" srcOrd="0" destOrd="0" presId="urn:microsoft.com/office/officeart/2005/8/layout/pyramid2"/>
    <dgm:cxn modelId="{4F247220-A433-494D-A658-BE56F9AE1977}" srcId="{5C33DF72-B3AD-4733-A4A1-367FC4741930}" destId="{6C6F95F9-60D8-4E36-B2C7-9BA343BED05D}" srcOrd="1" destOrd="0" parTransId="{3C2C0D3B-AA8E-4F72-97F2-0A54C2D33B6A}" sibTransId="{A14CDFB4-9976-43F2-B345-6EDA89BD53AF}"/>
    <dgm:cxn modelId="{784B4318-18E9-4EE6-85B9-1E7E312DA990}" type="presOf" srcId="{909BD617-208F-495F-B59D-749BE24E5086}" destId="{51293DC7-BD28-4C02-A65D-C30B97AD80A5}" srcOrd="0" destOrd="0" presId="urn:microsoft.com/office/officeart/2005/8/layout/pyramid2"/>
    <dgm:cxn modelId="{5C1FBFB8-D3E6-446C-B085-36F96B149AA6}" type="presOf" srcId="{E558C409-9CAC-4F29-97A8-83BC5CFC629C}" destId="{F765FBF7-FB95-4EBE-A8AC-9AE6EB35BA2D}" srcOrd="0" destOrd="0" presId="urn:microsoft.com/office/officeart/2005/8/layout/pyramid2"/>
    <dgm:cxn modelId="{E82C4F00-B1E7-455E-B8A0-8D529A53EE3B}" srcId="{5C33DF72-B3AD-4733-A4A1-367FC4741930}" destId="{909BD617-208F-495F-B59D-749BE24E5086}" srcOrd="2" destOrd="0" parTransId="{CC05D94C-E8D4-4178-A023-A82FC2535EEC}" sibTransId="{79148A08-1127-4399-B5AE-79560C248F5D}"/>
    <dgm:cxn modelId="{6FDED80E-C937-4F0E-82CA-1D89E31C0684}" type="presOf" srcId="{47EB369E-3709-4B61-9B48-CEE48641D7FB}" destId="{4F11B5AF-B776-4638-9376-0718FC3B0EE4}" srcOrd="0" destOrd="0" presId="urn:microsoft.com/office/officeart/2005/8/layout/pyramid2"/>
    <dgm:cxn modelId="{F86E6859-203B-4A41-90F9-298296B1D4E8}" type="presOf" srcId="{4EC16874-1850-40EC-93E9-1E4AB873D125}" destId="{8D1D330A-FCB2-4C7C-9062-B03BDA674C64}" srcOrd="0" destOrd="0" presId="urn:microsoft.com/office/officeart/2005/8/layout/pyramid2"/>
    <dgm:cxn modelId="{2D482D5D-5F7A-4084-98FA-EAFC6E23E12B}" srcId="{5C33DF72-B3AD-4733-A4A1-367FC4741930}" destId="{47EB369E-3709-4B61-9B48-CEE48641D7FB}" srcOrd="4" destOrd="0" parTransId="{59F322CF-1700-4C7A-8C80-745DB51EE407}" sibTransId="{BCAB5698-AD9E-4AD1-9872-D50AAB3A5BF7}"/>
    <dgm:cxn modelId="{E511BBB2-0312-48DA-8B7D-6A1D5E926CB6}" type="presOf" srcId="{27C451C5-B5EE-470D-A3CB-D9FF51C78DDB}" destId="{3ADF0568-12E3-46AB-AEAA-CBF9B24C52FA}" srcOrd="0" destOrd="0" presId="urn:microsoft.com/office/officeart/2005/8/layout/pyramid2"/>
    <dgm:cxn modelId="{7E50B6FE-FBC6-4BE8-97EC-751E126E5953}" srcId="{5C33DF72-B3AD-4733-A4A1-367FC4741930}" destId="{6EA30864-66BA-478F-8C7F-C4FBBA2D4B78}" srcOrd="0" destOrd="0" parTransId="{60C959C5-CED3-41A4-AC20-175A65872337}" sibTransId="{170FDD54-CB3B-49AD-916A-24FC1D57F926}"/>
    <dgm:cxn modelId="{DD82F9AE-762D-47D2-8573-1C25DA77D4C8}" srcId="{5C33DF72-B3AD-4733-A4A1-367FC4741930}" destId="{95F64309-6BAF-459A-B8DA-BFBC813036B3}" srcOrd="3" destOrd="0" parTransId="{B61B5764-138B-49E1-9874-818D63BF980F}" sibTransId="{7AFB0311-BF68-4D4B-98BB-8018D3309A96}"/>
    <dgm:cxn modelId="{CBF04FFE-7BE6-4592-A56F-482EEEC2A2FE}" type="presOf" srcId="{5C33DF72-B3AD-4733-A4A1-367FC4741930}" destId="{4712B0BA-08E5-42DE-8539-F4C5CD946906}" srcOrd="0" destOrd="0" presId="urn:microsoft.com/office/officeart/2005/8/layout/pyramid2"/>
    <dgm:cxn modelId="{03209EA1-C48D-4214-B43D-944526834FF5}" srcId="{5C33DF72-B3AD-4733-A4A1-367FC4741930}" destId="{4EC16874-1850-40EC-93E9-1E4AB873D125}" srcOrd="6" destOrd="0" parTransId="{0D239F5C-6227-43C3-A06A-444332E26E5C}" sibTransId="{129773A4-3B56-42E7-811B-F1033B1ECC01}"/>
    <dgm:cxn modelId="{053F338D-CD8C-4035-AB97-62E30D680E32}" srcId="{5C33DF72-B3AD-4733-A4A1-367FC4741930}" destId="{27C451C5-B5EE-470D-A3CB-D9FF51C78DDB}" srcOrd="7" destOrd="0" parTransId="{73344856-2B4D-4083-9503-1A6441E96220}" sibTransId="{2817AD46-3B50-44EE-BEF9-0FD342C84883}"/>
    <dgm:cxn modelId="{F011B38E-E647-457F-AFE7-32F7ED3A693E}" type="presOf" srcId="{6C6F95F9-60D8-4E36-B2C7-9BA343BED05D}" destId="{EC358B2B-7630-41EA-BB61-2FA18E5612FA}" srcOrd="0" destOrd="0" presId="urn:microsoft.com/office/officeart/2005/8/layout/pyramid2"/>
    <dgm:cxn modelId="{BFAD0D56-0736-4377-ABBE-F087A3484353}" type="presOf" srcId="{6EA30864-66BA-478F-8C7F-C4FBBA2D4B78}" destId="{E858F846-73FB-4A4A-B11A-DE20AA5D860A}" srcOrd="0" destOrd="0" presId="urn:microsoft.com/office/officeart/2005/8/layout/pyramid2"/>
    <dgm:cxn modelId="{13767453-DA03-4DE4-B86A-78B66B7E0079}" srcId="{5C33DF72-B3AD-4733-A4A1-367FC4741930}" destId="{E558C409-9CAC-4F29-97A8-83BC5CFC629C}" srcOrd="5" destOrd="0" parTransId="{683B082F-BCDC-44CD-A970-6BD577140ED1}" sibTransId="{15E70D5A-249C-4AE9-AB9F-6502FAE42CE6}"/>
    <dgm:cxn modelId="{6EF02007-7071-4B0B-8C9F-89A2F9334E07}" type="presParOf" srcId="{4712B0BA-08E5-42DE-8539-F4C5CD946906}" destId="{CCC636FD-5F30-467D-BB6E-5789A1CB8C7E}" srcOrd="0" destOrd="0" presId="urn:microsoft.com/office/officeart/2005/8/layout/pyramid2"/>
    <dgm:cxn modelId="{77E09317-5FDE-4F84-81CB-2080A4FF3B5D}" type="presParOf" srcId="{4712B0BA-08E5-42DE-8539-F4C5CD946906}" destId="{E3E48466-6D22-402B-8634-2B5674FDFE09}" srcOrd="1" destOrd="0" presId="urn:microsoft.com/office/officeart/2005/8/layout/pyramid2"/>
    <dgm:cxn modelId="{1E56160F-E823-4641-9272-0B71B0C9351D}" type="presParOf" srcId="{E3E48466-6D22-402B-8634-2B5674FDFE09}" destId="{E858F846-73FB-4A4A-B11A-DE20AA5D860A}" srcOrd="0" destOrd="0" presId="urn:microsoft.com/office/officeart/2005/8/layout/pyramid2"/>
    <dgm:cxn modelId="{AC04729B-05FA-4CC5-89CE-9CC412E33936}" type="presParOf" srcId="{E3E48466-6D22-402B-8634-2B5674FDFE09}" destId="{32707316-9E9E-44B9-87B6-C0CFFA772AD4}" srcOrd="1" destOrd="0" presId="urn:microsoft.com/office/officeart/2005/8/layout/pyramid2"/>
    <dgm:cxn modelId="{605412F7-4BBA-4503-BB07-D70757F12B5C}" type="presParOf" srcId="{E3E48466-6D22-402B-8634-2B5674FDFE09}" destId="{EC358B2B-7630-41EA-BB61-2FA18E5612FA}" srcOrd="2" destOrd="0" presId="urn:microsoft.com/office/officeart/2005/8/layout/pyramid2"/>
    <dgm:cxn modelId="{7AFAFDEA-E890-4B7F-A9BD-71AA188FAE5B}" type="presParOf" srcId="{E3E48466-6D22-402B-8634-2B5674FDFE09}" destId="{F7D020F2-F5CB-4BEC-A425-D91B2B278D59}" srcOrd="3" destOrd="0" presId="urn:microsoft.com/office/officeart/2005/8/layout/pyramid2"/>
    <dgm:cxn modelId="{43A71836-7FA8-427F-B0B8-2805089D43D3}" type="presParOf" srcId="{E3E48466-6D22-402B-8634-2B5674FDFE09}" destId="{51293DC7-BD28-4C02-A65D-C30B97AD80A5}" srcOrd="4" destOrd="0" presId="urn:microsoft.com/office/officeart/2005/8/layout/pyramid2"/>
    <dgm:cxn modelId="{A6EA9E4E-F51D-4004-9560-33FDC11472DA}" type="presParOf" srcId="{E3E48466-6D22-402B-8634-2B5674FDFE09}" destId="{D7D9B8E0-AAD5-496C-846E-AE39E658B7AF}" srcOrd="5" destOrd="0" presId="urn:microsoft.com/office/officeart/2005/8/layout/pyramid2"/>
    <dgm:cxn modelId="{95F6B0F7-69F0-4D93-9939-83F9C6BB0CE4}" type="presParOf" srcId="{E3E48466-6D22-402B-8634-2B5674FDFE09}" destId="{C08DF524-2389-41E9-B455-D28EA043A355}" srcOrd="6" destOrd="0" presId="urn:microsoft.com/office/officeart/2005/8/layout/pyramid2"/>
    <dgm:cxn modelId="{6895E63E-D7DC-4166-9058-03718FAEB6B2}" type="presParOf" srcId="{E3E48466-6D22-402B-8634-2B5674FDFE09}" destId="{0B2E2A49-2A92-43B1-B0DF-82CDC5DFB7D2}" srcOrd="7" destOrd="0" presId="urn:microsoft.com/office/officeart/2005/8/layout/pyramid2"/>
    <dgm:cxn modelId="{BBC5AFE0-1818-4C23-86C7-ED9AA403E5FE}" type="presParOf" srcId="{E3E48466-6D22-402B-8634-2B5674FDFE09}" destId="{4F11B5AF-B776-4638-9376-0718FC3B0EE4}" srcOrd="8" destOrd="0" presId="urn:microsoft.com/office/officeart/2005/8/layout/pyramid2"/>
    <dgm:cxn modelId="{F1C45F84-E2B3-44F9-9F88-F7D370C7CA8E}" type="presParOf" srcId="{E3E48466-6D22-402B-8634-2B5674FDFE09}" destId="{82FD6596-BFF8-47E8-892D-041F3B10AE9A}" srcOrd="9" destOrd="0" presId="urn:microsoft.com/office/officeart/2005/8/layout/pyramid2"/>
    <dgm:cxn modelId="{8C5F02DC-97A8-409F-919E-50435428811A}" type="presParOf" srcId="{E3E48466-6D22-402B-8634-2B5674FDFE09}" destId="{F765FBF7-FB95-4EBE-A8AC-9AE6EB35BA2D}" srcOrd="10" destOrd="0" presId="urn:microsoft.com/office/officeart/2005/8/layout/pyramid2"/>
    <dgm:cxn modelId="{B99FA9E0-D23F-4ACD-9620-32D125699F81}" type="presParOf" srcId="{E3E48466-6D22-402B-8634-2B5674FDFE09}" destId="{13B7FB62-590B-4192-B60A-917CCC6389F2}" srcOrd="11" destOrd="0" presId="urn:microsoft.com/office/officeart/2005/8/layout/pyramid2"/>
    <dgm:cxn modelId="{613FB25E-D658-4602-B89F-D1116FCFFD4E}" type="presParOf" srcId="{E3E48466-6D22-402B-8634-2B5674FDFE09}" destId="{8D1D330A-FCB2-4C7C-9062-B03BDA674C64}" srcOrd="12" destOrd="0" presId="urn:microsoft.com/office/officeart/2005/8/layout/pyramid2"/>
    <dgm:cxn modelId="{8D48EBA2-7C67-41A1-8908-9C427ABF4477}" type="presParOf" srcId="{E3E48466-6D22-402B-8634-2B5674FDFE09}" destId="{3DDF41D1-4B18-4FA4-B6F4-5178B63BE0C7}" srcOrd="13" destOrd="0" presId="urn:microsoft.com/office/officeart/2005/8/layout/pyramid2"/>
    <dgm:cxn modelId="{4D08AEE4-6B59-44E6-9961-72E6C2D854CD}" type="presParOf" srcId="{E3E48466-6D22-402B-8634-2B5674FDFE09}" destId="{3ADF0568-12E3-46AB-AEAA-CBF9B24C52FA}" srcOrd="14" destOrd="0" presId="urn:microsoft.com/office/officeart/2005/8/layout/pyramid2"/>
    <dgm:cxn modelId="{36600081-F47B-4082-B79A-EEEAEFA04AAE}" type="presParOf" srcId="{E3E48466-6D22-402B-8634-2B5674FDFE09}" destId="{5B5A7A1D-04B4-4AB5-87B5-EDFC6215B97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67741-09A9-4223-A6EE-702A56DFDEA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80A55-C7A1-4AE1-B65C-9A932A7A767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pt-BR" sz="2000" dirty="0" smtClean="0">
              <a:latin typeface="Arial Black" panose="020B0A04020102020204" pitchFamily="34" charset="0"/>
            </a:rPr>
            <a:t>   </a:t>
          </a:r>
          <a:r>
            <a:rPr lang="pt-BR" sz="2800" b="1" dirty="0" smtClean="0">
              <a:latin typeface="Arial Black" panose="020B0A04020102020204" pitchFamily="34" charset="0"/>
            </a:rPr>
            <a:t>ENTRADAS</a:t>
          </a:r>
          <a:r>
            <a:rPr lang="pt-BR" sz="2800" dirty="0" smtClean="0"/>
            <a:t>	</a:t>
          </a:r>
          <a:endParaRPr lang="pt-BR" sz="2800" dirty="0"/>
        </a:p>
      </dgm:t>
    </dgm:pt>
    <dgm:pt modelId="{06B45B6D-A310-4072-9355-2E3EB3C1A8D6}" type="parTrans" cxnId="{93040B91-162E-4FBD-BA6B-73F5183BB37A}">
      <dgm:prSet/>
      <dgm:spPr/>
      <dgm:t>
        <a:bodyPr/>
        <a:lstStyle/>
        <a:p>
          <a:endParaRPr lang="pt-BR"/>
        </a:p>
      </dgm:t>
    </dgm:pt>
    <dgm:pt modelId="{7CA0B330-108B-4EFB-B58B-056F2FF55FC1}" type="sibTrans" cxnId="{93040B91-162E-4FBD-BA6B-73F5183BB37A}">
      <dgm:prSet/>
      <dgm:spPr/>
      <dgm:t>
        <a:bodyPr/>
        <a:lstStyle/>
        <a:p>
          <a:endParaRPr lang="pt-BR"/>
        </a:p>
      </dgm:t>
    </dgm:pt>
    <dgm:pt modelId="{F9BA81ED-D473-4DFE-8124-D2A0677FD37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R$ 1.764.681,60	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D066E451-1768-4749-B6FD-6D8DDE188CA2}" type="parTrans" cxnId="{1B6A6F8C-15AE-4D03-96ED-C21892D67F94}">
      <dgm:prSet/>
      <dgm:spPr/>
      <dgm:t>
        <a:bodyPr/>
        <a:lstStyle/>
        <a:p>
          <a:endParaRPr lang="pt-BR"/>
        </a:p>
      </dgm:t>
    </dgm:pt>
    <dgm:pt modelId="{CA67E24F-0153-4499-9709-A323681BBEC8}" type="sibTrans" cxnId="{1B6A6F8C-15AE-4D03-96ED-C21892D67F94}">
      <dgm:prSet/>
      <dgm:spPr/>
      <dgm:t>
        <a:bodyPr/>
        <a:lstStyle/>
        <a:p>
          <a:endParaRPr lang="pt-BR"/>
        </a:p>
      </dgm:t>
    </dgm:pt>
    <dgm:pt modelId="{52F4DDCE-FF7B-4C20-94A2-97DDB76E698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R$ 44.391,28</a:t>
          </a:r>
        </a:p>
      </dgm:t>
    </dgm:pt>
    <dgm:pt modelId="{15379100-FAD8-4598-8720-B5E7B52ACC3B}" type="parTrans" cxnId="{38F1A602-4DFF-48B2-A753-6BDBAE2F4159}">
      <dgm:prSet/>
      <dgm:spPr/>
      <dgm:t>
        <a:bodyPr/>
        <a:lstStyle/>
        <a:p>
          <a:endParaRPr lang="pt-BR"/>
        </a:p>
      </dgm:t>
    </dgm:pt>
    <dgm:pt modelId="{2930E83A-E750-4A80-93C1-A4A9DDEA92E2}" type="sibTrans" cxnId="{38F1A602-4DFF-48B2-A753-6BDBAE2F4159}">
      <dgm:prSet/>
      <dgm:spPr/>
      <dgm:t>
        <a:bodyPr/>
        <a:lstStyle/>
        <a:p>
          <a:endParaRPr lang="pt-BR"/>
        </a:p>
      </dgm:t>
    </dgm:pt>
    <dgm:pt modelId="{1179482F-6B01-4C9E-AEAB-39208EA802A6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pt-BR" sz="2800" b="1" dirty="0" smtClean="0">
              <a:latin typeface="Arial Black" panose="020B0A04020102020204" pitchFamily="34" charset="0"/>
            </a:rPr>
            <a:t>SAÍDAS</a:t>
          </a:r>
          <a:endParaRPr lang="pt-BR" sz="2800" b="1" dirty="0">
            <a:latin typeface="Arial Black" panose="020B0A04020102020204" pitchFamily="34" charset="0"/>
          </a:endParaRPr>
        </a:p>
      </dgm:t>
    </dgm:pt>
    <dgm:pt modelId="{CB716FD8-60C6-41B3-956F-68BAF944AE17}" type="parTrans" cxnId="{05252807-5507-49E7-8BC0-41EAF22953EB}">
      <dgm:prSet/>
      <dgm:spPr/>
      <dgm:t>
        <a:bodyPr/>
        <a:lstStyle/>
        <a:p>
          <a:endParaRPr lang="pt-BR"/>
        </a:p>
      </dgm:t>
    </dgm:pt>
    <dgm:pt modelId="{DD5A9E04-8F52-4189-9CE1-325F7B0B6CA4}" type="sibTrans" cxnId="{05252807-5507-49E7-8BC0-41EAF22953EB}">
      <dgm:prSet/>
      <dgm:spPr/>
      <dgm:t>
        <a:bodyPr/>
        <a:lstStyle/>
        <a:p>
          <a:endParaRPr lang="pt-BR"/>
        </a:p>
      </dgm:t>
    </dgm:pt>
    <dgm:pt modelId="{34CF0167-9F18-4705-9418-B4CFD7EF79A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R$ 1.730.849,99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45CA0B48-BD68-4710-9199-9E6A82774BC3}" type="parTrans" cxnId="{B8D040A6-AC82-453B-95CA-35D6811B7FE2}">
      <dgm:prSet/>
      <dgm:spPr/>
      <dgm:t>
        <a:bodyPr/>
        <a:lstStyle/>
        <a:p>
          <a:endParaRPr lang="pt-BR"/>
        </a:p>
      </dgm:t>
    </dgm:pt>
    <dgm:pt modelId="{AE7F1E86-D5D6-489B-91B3-E198FBA988A2}" type="sibTrans" cxnId="{B8D040A6-AC82-453B-95CA-35D6811B7FE2}">
      <dgm:prSet/>
      <dgm:spPr/>
      <dgm:t>
        <a:bodyPr/>
        <a:lstStyle/>
        <a:p>
          <a:endParaRPr lang="pt-BR"/>
        </a:p>
      </dgm:t>
    </dgm:pt>
    <dgm:pt modelId="{4BD901D9-2FA5-45FD-94EC-2966A14B2207}" type="pres">
      <dgm:prSet presAssocID="{56C67741-09A9-4223-A6EE-702A56DFDEA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02561F-8DCD-43D0-9D5B-FE09CCBC6044}" type="pres">
      <dgm:prSet presAssocID="{56C67741-09A9-4223-A6EE-702A56DFDEA3}" presName="dummyMaxCanvas" presStyleCnt="0"/>
      <dgm:spPr/>
    </dgm:pt>
    <dgm:pt modelId="{79837C62-1C95-49AB-9AF5-B4DF321EC0F9}" type="pres">
      <dgm:prSet presAssocID="{56C67741-09A9-4223-A6EE-702A56DFDEA3}" presName="parentComposite" presStyleCnt="0"/>
      <dgm:spPr/>
    </dgm:pt>
    <dgm:pt modelId="{C38078E2-6E92-40A0-85DD-2F8DEDAD70E6}" type="pres">
      <dgm:prSet presAssocID="{56C67741-09A9-4223-A6EE-702A56DFDEA3}" presName="parent1" presStyleLbl="alignAccFollowNode1" presStyleIdx="0" presStyleCnt="4" custScaleX="244326" custLinFactX="-27314" custLinFactNeighborX="-100000" custLinFactNeighborY="160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5EB933D-0CE5-403A-9252-2FB15B5F6AE6}" type="pres">
      <dgm:prSet presAssocID="{56C67741-09A9-4223-A6EE-702A56DFDEA3}" presName="parent2" presStyleLbl="alignAccFollowNode1" presStyleIdx="1" presStyleCnt="4" custScaleX="244945" custScaleY="104167" custLinFactX="29947" custLinFactNeighborX="100000" custLinFactNeighborY="208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3B5B9D3-618D-412D-B1AF-F8786E2C21B1}" type="pres">
      <dgm:prSet presAssocID="{56C67741-09A9-4223-A6EE-702A56DFDEA3}" presName="childrenComposite" presStyleCnt="0"/>
      <dgm:spPr/>
    </dgm:pt>
    <dgm:pt modelId="{1A5FC006-C7D0-45BC-9FA6-E7E6C7AEDB8A}" type="pres">
      <dgm:prSet presAssocID="{56C67741-09A9-4223-A6EE-702A56DFDEA3}" presName="dummyMaxCanvas_ChildArea" presStyleCnt="0"/>
      <dgm:spPr/>
    </dgm:pt>
    <dgm:pt modelId="{323D0F81-891C-4D6F-A5F2-92AC7FBFE7A4}" type="pres">
      <dgm:prSet presAssocID="{56C67741-09A9-4223-A6EE-702A56DFDEA3}" presName="fulcrum" presStyleLbl="alignAccFollowNode1" presStyleIdx="2" presStyleCnt="4" custScaleY="83328" custLinFactNeighborX="4090" custLinFactNeighborY="-6135"/>
      <dgm:spPr>
        <a:solidFill>
          <a:schemeClr val="tx2">
            <a:lumMod val="75000"/>
            <a:alpha val="90000"/>
          </a:schemeClr>
        </a:solidFill>
      </dgm:spPr>
    </dgm:pt>
    <dgm:pt modelId="{23751AD7-33D8-43DB-BF56-FDF725640109}" type="pres">
      <dgm:prSet presAssocID="{56C67741-09A9-4223-A6EE-702A56DFDEA3}" presName="balance_21" presStyleLbl="alignAccFollowNode1" presStyleIdx="3" presStyleCnt="4" custScaleX="264191" custScaleY="166883" custLinFactNeighborX="683" custLinFactNeighborY="-2420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7963AFB2-AB36-4AF2-BFDF-3EAC99DB37BA}" type="pres">
      <dgm:prSet presAssocID="{56C67741-09A9-4223-A6EE-702A56DFDEA3}" presName="left_21_1" presStyleLbl="node1" presStyleIdx="0" presStyleCnt="3" custScaleX="212448" custLinFactNeighborX="-89086" custLinFactNeighborY="-13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F15C3-A667-4F02-9193-DC3FCB5DF162}" type="pres">
      <dgm:prSet presAssocID="{56C67741-09A9-4223-A6EE-702A56DFDEA3}" presName="left_21_2" presStyleLbl="node1" presStyleIdx="1" presStyleCnt="3" custScaleX="214206" custLinFactNeighborX="-90632" custLinFactNeighborY="-3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6E267-8627-4770-B076-498D6A3567E9}" type="pres">
      <dgm:prSet presAssocID="{56C67741-09A9-4223-A6EE-702A56DFDEA3}" presName="right_21_1" presStyleLbl="node1" presStyleIdx="2" presStyleCnt="3" custScaleX="207089" custLinFactNeighborX="98620" custLinFactNeighborY="-3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040A6-AC82-453B-95CA-35D6811B7FE2}" srcId="{1179482F-6B01-4C9E-AEAB-39208EA802A6}" destId="{34CF0167-9F18-4705-9418-B4CFD7EF79AA}" srcOrd="0" destOrd="0" parTransId="{45CA0B48-BD68-4710-9199-9E6A82774BC3}" sibTransId="{AE7F1E86-D5D6-489B-91B3-E198FBA988A2}"/>
    <dgm:cxn modelId="{38F1A602-4DFF-48B2-A753-6BDBAE2F4159}" srcId="{44A80A55-C7A1-4AE1-B65C-9A932A7A7670}" destId="{52F4DDCE-FF7B-4C20-94A2-97DDB76E6988}" srcOrd="1" destOrd="0" parTransId="{15379100-FAD8-4598-8720-B5E7B52ACC3B}" sibTransId="{2930E83A-E750-4A80-93C1-A4A9DDEA92E2}"/>
    <dgm:cxn modelId="{D2CD2912-7C18-4674-BA15-DB9F60D110DB}" type="presOf" srcId="{44A80A55-C7A1-4AE1-B65C-9A932A7A7670}" destId="{C38078E2-6E92-40A0-85DD-2F8DEDAD70E6}" srcOrd="0" destOrd="0" presId="urn:microsoft.com/office/officeart/2005/8/layout/balance1"/>
    <dgm:cxn modelId="{C134A6ED-5E05-4AEA-B6F3-6F4D8B03C338}" type="presOf" srcId="{34CF0167-9F18-4705-9418-B4CFD7EF79AA}" destId="{41D6E267-8627-4770-B076-498D6A3567E9}" srcOrd="0" destOrd="0" presId="urn:microsoft.com/office/officeart/2005/8/layout/balance1"/>
    <dgm:cxn modelId="{A1EB3940-B4B8-47B0-9C53-3F88401F0021}" type="presOf" srcId="{F9BA81ED-D473-4DFE-8124-D2A0677FD37C}" destId="{7963AFB2-AB36-4AF2-BFDF-3EAC99DB37BA}" srcOrd="0" destOrd="0" presId="urn:microsoft.com/office/officeart/2005/8/layout/balance1"/>
    <dgm:cxn modelId="{05252807-5507-49E7-8BC0-41EAF22953EB}" srcId="{56C67741-09A9-4223-A6EE-702A56DFDEA3}" destId="{1179482F-6B01-4C9E-AEAB-39208EA802A6}" srcOrd="1" destOrd="0" parTransId="{CB716FD8-60C6-41B3-956F-68BAF944AE17}" sibTransId="{DD5A9E04-8F52-4189-9CE1-325F7B0B6CA4}"/>
    <dgm:cxn modelId="{DE586E2E-34F0-488A-B823-1596390FAF70}" type="presOf" srcId="{1179482F-6B01-4C9E-AEAB-39208EA802A6}" destId="{65EB933D-0CE5-403A-9252-2FB15B5F6AE6}" srcOrd="0" destOrd="0" presId="urn:microsoft.com/office/officeart/2005/8/layout/balance1"/>
    <dgm:cxn modelId="{93040B91-162E-4FBD-BA6B-73F5183BB37A}" srcId="{56C67741-09A9-4223-A6EE-702A56DFDEA3}" destId="{44A80A55-C7A1-4AE1-B65C-9A932A7A7670}" srcOrd="0" destOrd="0" parTransId="{06B45B6D-A310-4072-9355-2E3EB3C1A8D6}" sibTransId="{7CA0B330-108B-4EFB-B58B-056F2FF55FC1}"/>
    <dgm:cxn modelId="{A4EC2156-3CFE-435E-8072-51329E40CAB6}" type="presOf" srcId="{52F4DDCE-FF7B-4C20-94A2-97DDB76E6988}" destId="{ECEF15C3-A667-4F02-9193-DC3FCB5DF162}" srcOrd="0" destOrd="0" presId="urn:microsoft.com/office/officeart/2005/8/layout/balance1"/>
    <dgm:cxn modelId="{87E270B5-6267-45BC-AC15-A6E810CB1250}" type="presOf" srcId="{56C67741-09A9-4223-A6EE-702A56DFDEA3}" destId="{4BD901D9-2FA5-45FD-94EC-2966A14B2207}" srcOrd="0" destOrd="0" presId="urn:microsoft.com/office/officeart/2005/8/layout/balance1"/>
    <dgm:cxn modelId="{1B6A6F8C-15AE-4D03-96ED-C21892D67F94}" srcId="{44A80A55-C7A1-4AE1-B65C-9A932A7A7670}" destId="{F9BA81ED-D473-4DFE-8124-D2A0677FD37C}" srcOrd="0" destOrd="0" parTransId="{D066E451-1768-4749-B6FD-6D8DDE188CA2}" sibTransId="{CA67E24F-0153-4499-9709-A323681BBEC8}"/>
    <dgm:cxn modelId="{8117C73A-67E8-403B-BCBA-8AD90146AE3C}" type="presParOf" srcId="{4BD901D9-2FA5-45FD-94EC-2966A14B2207}" destId="{C502561F-8DCD-43D0-9D5B-FE09CCBC6044}" srcOrd="0" destOrd="0" presId="urn:microsoft.com/office/officeart/2005/8/layout/balance1"/>
    <dgm:cxn modelId="{1DB0228E-9AAA-4FA3-A26F-8011E3D8DAF9}" type="presParOf" srcId="{4BD901D9-2FA5-45FD-94EC-2966A14B2207}" destId="{79837C62-1C95-49AB-9AF5-B4DF321EC0F9}" srcOrd="1" destOrd="0" presId="urn:microsoft.com/office/officeart/2005/8/layout/balance1"/>
    <dgm:cxn modelId="{4E027FF5-5C58-486B-953D-42FC93192C79}" type="presParOf" srcId="{79837C62-1C95-49AB-9AF5-B4DF321EC0F9}" destId="{C38078E2-6E92-40A0-85DD-2F8DEDAD70E6}" srcOrd="0" destOrd="0" presId="urn:microsoft.com/office/officeart/2005/8/layout/balance1"/>
    <dgm:cxn modelId="{B84DA27A-14B3-4E68-9D65-06FF6C370737}" type="presParOf" srcId="{79837C62-1C95-49AB-9AF5-B4DF321EC0F9}" destId="{65EB933D-0CE5-403A-9252-2FB15B5F6AE6}" srcOrd="1" destOrd="0" presId="urn:microsoft.com/office/officeart/2005/8/layout/balance1"/>
    <dgm:cxn modelId="{34D88690-C60F-4D03-8D36-11F5BEB6517B}" type="presParOf" srcId="{4BD901D9-2FA5-45FD-94EC-2966A14B2207}" destId="{33B5B9D3-618D-412D-B1AF-F8786E2C21B1}" srcOrd="2" destOrd="0" presId="urn:microsoft.com/office/officeart/2005/8/layout/balance1"/>
    <dgm:cxn modelId="{7529011D-9B65-46D0-8A45-F32E3A408206}" type="presParOf" srcId="{33B5B9D3-618D-412D-B1AF-F8786E2C21B1}" destId="{1A5FC006-C7D0-45BC-9FA6-E7E6C7AEDB8A}" srcOrd="0" destOrd="0" presId="urn:microsoft.com/office/officeart/2005/8/layout/balance1"/>
    <dgm:cxn modelId="{9EB05422-5BB6-417B-8E05-49A2FF24FDDB}" type="presParOf" srcId="{33B5B9D3-618D-412D-B1AF-F8786E2C21B1}" destId="{323D0F81-891C-4D6F-A5F2-92AC7FBFE7A4}" srcOrd="1" destOrd="0" presId="urn:microsoft.com/office/officeart/2005/8/layout/balance1"/>
    <dgm:cxn modelId="{6CE2552D-81A4-485F-B154-8CE70B445010}" type="presParOf" srcId="{33B5B9D3-618D-412D-B1AF-F8786E2C21B1}" destId="{23751AD7-33D8-43DB-BF56-FDF725640109}" srcOrd="2" destOrd="0" presId="urn:microsoft.com/office/officeart/2005/8/layout/balance1"/>
    <dgm:cxn modelId="{AB919511-74DA-4E62-93FC-C5A31606F43E}" type="presParOf" srcId="{33B5B9D3-618D-412D-B1AF-F8786E2C21B1}" destId="{7963AFB2-AB36-4AF2-BFDF-3EAC99DB37BA}" srcOrd="3" destOrd="0" presId="urn:microsoft.com/office/officeart/2005/8/layout/balance1"/>
    <dgm:cxn modelId="{B77143CC-4F1F-4A65-B17D-EA757947C677}" type="presParOf" srcId="{33B5B9D3-618D-412D-B1AF-F8786E2C21B1}" destId="{ECEF15C3-A667-4F02-9193-DC3FCB5DF162}" srcOrd="4" destOrd="0" presId="urn:microsoft.com/office/officeart/2005/8/layout/balance1"/>
    <dgm:cxn modelId="{49925E08-C7FA-4F91-84B6-E3CE73DBFA0A}" type="presParOf" srcId="{33B5B9D3-618D-412D-B1AF-F8786E2C21B1}" destId="{41D6E267-8627-4770-B076-498D6A3567E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36FD-5F30-467D-BB6E-5789A1CB8C7E}">
      <dsp:nvSpPr>
        <dsp:cNvPr id="0" name=""/>
        <dsp:cNvSpPr/>
      </dsp:nvSpPr>
      <dsp:spPr>
        <a:xfrm>
          <a:off x="0" y="0"/>
          <a:ext cx="5744652" cy="6214532"/>
        </a:xfrm>
        <a:prstGeom prst="triangle">
          <a:avLst/>
        </a:prstGeom>
        <a:solidFill>
          <a:srgbClr val="96EF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8F846-73FB-4A4A-B11A-DE20AA5D860A}">
      <dsp:nvSpPr>
        <dsp:cNvPr id="0" name=""/>
        <dsp:cNvSpPr/>
      </dsp:nvSpPr>
      <dsp:spPr>
        <a:xfrm>
          <a:off x="2849808" y="445639"/>
          <a:ext cx="9242899" cy="590256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220.000,00 - FNS TETO FEDERAL MAC</a:t>
          </a:r>
          <a:endParaRPr lang="pt-BR" sz="2400" b="1" kern="1200" dirty="0"/>
        </a:p>
      </dsp:txBody>
      <dsp:txXfrm>
        <a:off x="2878622" y="474453"/>
        <a:ext cx="9185271" cy="532628"/>
      </dsp:txXfrm>
    </dsp:sp>
    <dsp:sp modelId="{EC358B2B-7630-41EA-BB61-2FA18E5612FA}">
      <dsp:nvSpPr>
        <dsp:cNvPr id="0" name=""/>
        <dsp:cNvSpPr/>
      </dsp:nvSpPr>
      <dsp:spPr>
        <a:xfrm>
          <a:off x="2836518" y="1182168"/>
          <a:ext cx="9247585" cy="51510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146.537,50 - FNS TETO FEDERAL RUE</a:t>
          </a:r>
          <a:endParaRPr lang="pt-BR" sz="2400" b="1" kern="1200" dirty="0"/>
        </a:p>
      </dsp:txBody>
      <dsp:txXfrm>
        <a:off x="2861663" y="1207313"/>
        <a:ext cx="9197295" cy="464811"/>
      </dsp:txXfrm>
    </dsp:sp>
    <dsp:sp modelId="{51293DC7-BD28-4C02-A65D-C30B97AD80A5}">
      <dsp:nvSpPr>
        <dsp:cNvPr id="0" name=""/>
        <dsp:cNvSpPr/>
      </dsp:nvSpPr>
      <dsp:spPr>
        <a:xfrm>
          <a:off x="2812968" y="1809742"/>
          <a:ext cx="9289191" cy="556235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440.000,00 - SECRETARIA DE ESTADO DE SAÚDE MS – SES MS</a:t>
          </a:r>
          <a:endParaRPr lang="pt-BR" sz="2400" b="1" kern="1200" dirty="0"/>
        </a:p>
      </dsp:txBody>
      <dsp:txXfrm>
        <a:off x="2840121" y="1836895"/>
        <a:ext cx="9234885" cy="501929"/>
      </dsp:txXfrm>
    </dsp:sp>
    <dsp:sp modelId="{C08DF524-2389-41E9-B455-D28EA043A355}">
      <dsp:nvSpPr>
        <dsp:cNvPr id="0" name=""/>
        <dsp:cNvSpPr/>
      </dsp:nvSpPr>
      <dsp:spPr>
        <a:xfrm>
          <a:off x="2820542" y="2519536"/>
          <a:ext cx="9288666" cy="531828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426.000,00 - SECRETARIA DE ESTADO DE SAÚDE MS UTI – SES MS</a:t>
          </a:r>
          <a:endParaRPr lang="pt-BR" sz="2400" b="1" kern="1200" dirty="0"/>
        </a:p>
      </dsp:txBody>
      <dsp:txXfrm>
        <a:off x="2846504" y="2545498"/>
        <a:ext cx="9236742" cy="479904"/>
      </dsp:txXfrm>
    </dsp:sp>
    <dsp:sp modelId="{4F11B5AF-B776-4638-9376-0718FC3B0EE4}">
      <dsp:nvSpPr>
        <dsp:cNvPr id="0" name=""/>
        <dsp:cNvSpPr/>
      </dsp:nvSpPr>
      <dsp:spPr>
        <a:xfrm>
          <a:off x="2805414" y="3178305"/>
          <a:ext cx="9259542" cy="53765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30.835,88 - SECRETARIA ESTADO SAÚDE MS BATAYPORÃ–SES MS</a:t>
          </a:r>
          <a:endParaRPr lang="pt-BR" sz="2400" b="1" kern="1200" dirty="0"/>
        </a:p>
      </dsp:txBody>
      <dsp:txXfrm>
        <a:off x="2831660" y="3204551"/>
        <a:ext cx="9207050" cy="485159"/>
      </dsp:txXfrm>
    </dsp:sp>
    <dsp:sp modelId="{F765FBF7-FB95-4EBE-A8AC-9AE6EB35BA2D}">
      <dsp:nvSpPr>
        <dsp:cNvPr id="0" name=""/>
        <dsp:cNvSpPr/>
      </dsp:nvSpPr>
      <dsp:spPr>
        <a:xfrm>
          <a:off x="2806303" y="3859376"/>
          <a:ext cx="9280305" cy="538337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425.000,00 - FUNDO MUNICIPAL DE SAÚDE NOVA ANDRADINA MS</a:t>
          </a:r>
          <a:endParaRPr lang="pt-BR" sz="2400" b="1" kern="1200" dirty="0"/>
        </a:p>
      </dsp:txBody>
      <dsp:txXfrm>
        <a:off x="2832582" y="3885655"/>
        <a:ext cx="9227747" cy="485779"/>
      </dsp:txXfrm>
    </dsp:sp>
    <dsp:sp modelId="{8D1D330A-FCB2-4C7C-9062-B03BDA674C64}">
      <dsp:nvSpPr>
        <dsp:cNvPr id="0" name=""/>
        <dsp:cNvSpPr/>
      </dsp:nvSpPr>
      <dsp:spPr>
        <a:xfrm>
          <a:off x="2776149" y="4567658"/>
          <a:ext cx="9295291" cy="56076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60.000,00 - MUNICIPIOS MICRORREGIÃO NOVA ANDRADINA MS</a:t>
          </a:r>
          <a:endParaRPr lang="pt-BR" sz="2400" b="1" kern="1200" dirty="0"/>
        </a:p>
      </dsp:txBody>
      <dsp:txXfrm>
        <a:off x="2803523" y="4595032"/>
        <a:ext cx="9240543" cy="506013"/>
      </dsp:txXfrm>
    </dsp:sp>
    <dsp:sp modelId="{3ADF0568-12E3-46AB-AEAA-CBF9B24C52FA}">
      <dsp:nvSpPr>
        <dsp:cNvPr id="0" name=""/>
        <dsp:cNvSpPr/>
      </dsp:nvSpPr>
      <dsp:spPr>
        <a:xfrm>
          <a:off x="2781117" y="5320717"/>
          <a:ext cx="9304258" cy="543557"/>
        </a:xfrm>
        <a:prstGeom prst="round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R$ </a:t>
          </a:r>
          <a:r>
            <a:rPr lang="pt-BR" sz="2400" b="1" kern="1200" dirty="0" smtClean="0"/>
            <a:t>1.748.373,38</a:t>
          </a:r>
          <a:r>
            <a:rPr lang="pt-BR" sz="2300" b="1" kern="1200" dirty="0" smtClean="0"/>
            <a:t> - TOTAL MENSAL DE REPASSES CONTRATUALIZADOS</a:t>
          </a:r>
          <a:endParaRPr lang="pt-BR" sz="2300" b="1" kern="1200" dirty="0"/>
        </a:p>
      </dsp:txBody>
      <dsp:txXfrm>
        <a:off x="2807651" y="5347251"/>
        <a:ext cx="9251190" cy="49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39F8-BD9A-4C9C-9487-B6789E94635D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7135-9D44-4FB0-A670-22AB93225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1EF-C334-41B4-B345-4D163BFF3DF1}" type="datetimeFigureOut">
              <a:rPr lang="pt-BR" smtClean="0"/>
              <a:t>13/08/2018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7176"/>
            <a:ext cx="12192000" cy="669082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FUNDAÇÃO SERVIÇOS DE SAÚDE DE NOVA ANDRADINA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FUNSAU – NA</a:t>
            </a:r>
          </a:p>
          <a:p>
            <a:r>
              <a:rPr lang="pt-BR" sz="1200" b="1" u="sng" dirty="0" smtClean="0">
                <a:latin typeface="Arial Black" panose="020B0A04020102020204" pitchFamily="34" charset="0"/>
              </a:rPr>
              <a:t>HOSPITAL REGIONAL NOVA ANDRADINA</a:t>
            </a: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45720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FECHAMENTO MENSAL: CONTAS A RECEBER E A PAGAR</a:t>
            </a:r>
            <a:endParaRPr lang="pt-BR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726807"/>
              </p:ext>
            </p:extLst>
          </p:nvPr>
        </p:nvGraphicFramePr>
        <p:xfrm>
          <a:off x="1920239" y="514351"/>
          <a:ext cx="8241031" cy="16833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54758"/>
                <a:gridCol w="2145864"/>
                <a:gridCol w="1940409"/>
              </a:tblGrid>
              <a:tr h="2850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A RECEBER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em Conta Corrente Mês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78.222,89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FNS MAC e RUE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366.537,50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440.000,00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SES MS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Batayporã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61.671,76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816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Microrregião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Cob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Jud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706.403,57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2.078.835,72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315913"/>
              </p:ext>
            </p:extLst>
          </p:nvPr>
        </p:nvGraphicFramePr>
        <p:xfrm>
          <a:off x="1924050" y="2240974"/>
          <a:ext cx="8252460" cy="40601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60520"/>
                <a:gridCol w="2148840"/>
                <a:gridCol w="1943100"/>
              </a:tblGrid>
              <a:tr h="28886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RESTOS A PAGAR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Previdência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Social INSS / Negociação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1.601.542,22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Patronal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1.797.559,16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err="1" smtClean="0">
                          <a:latin typeface="Arial Black" panose="020B0A04020102020204" pitchFamily="34" charset="0"/>
                        </a:rPr>
                        <a:t>Pis</a:t>
                      </a:r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 Folha Pagamento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57.566,22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Pagamento / Férias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379.719,92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Mês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38.156,18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Parcelamento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405.940,54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4139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Trabalhista/Parcelamento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4.507,65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Servidores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660.097,17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I.R.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15.380,77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Contribuição Sindical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17.051,25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Consignado 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Pagto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/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7.270,10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Serv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Médicos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568.185,90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ISSQN – 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12.921,23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Médicos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Prestados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728.685,91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Prestados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Fornecedores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Insumos e Serviços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454.291,63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R$ 7.174.875,85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16803"/>
              </p:ext>
            </p:extLst>
          </p:nvPr>
        </p:nvGraphicFramePr>
        <p:xfrm>
          <a:off x="1894840" y="6400800"/>
          <a:ext cx="827786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311900"/>
                <a:gridCol w="1965960"/>
              </a:tblGrid>
              <a:tr h="24468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DÉFICIT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</a:rPr>
                        <a:t> ACUMULADO A REC – A PAG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-  R$ </a:t>
                      </a:r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5.096.040,13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" y="2560061"/>
            <a:ext cx="2905125" cy="15716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9" y="2595994"/>
            <a:ext cx="2552700" cy="1790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05" y="247433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attFill prst="pct25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FUNDAÇÃO </a:t>
            </a:r>
            <a:r>
              <a:rPr lang="pt-BR" b="1" dirty="0">
                <a:solidFill>
                  <a:srgbClr val="C6190C"/>
                </a:solidFill>
              </a:rPr>
              <a:t>PÚBLICA </a:t>
            </a:r>
            <a:r>
              <a:rPr lang="pt-BR" b="1" dirty="0" smtClean="0">
                <a:solidFill>
                  <a:srgbClr val="C6190C"/>
                </a:solidFill>
              </a:rPr>
              <a:t>MUNICIPAL</a:t>
            </a: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CRIADA PELO DECRETO N. 1.015 DE </a:t>
            </a:r>
            <a:r>
              <a:rPr lang="pt-BR" b="1" dirty="0" smtClean="0">
                <a:solidFill>
                  <a:srgbClr val="C6190C"/>
                </a:solidFill>
              </a:rPr>
              <a:t>19/08/2010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CONFORME </a:t>
            </a:r>
            <a:r>
              <a:rPr lang="pt-BR" b="1" dirty="0">
                <a:solidFill>
                  <a:srgbClr val="C6190C"/>
                </a:solidFill>
              </a:rPr>
              <a:t>AUTORIZAÇÃO CONSTANTE DO ART. 1º DA LEI N. 886 DE 09/06/2010, COM REDAÇÃO DADA PELA LEI N. 888 DE </a:t>
            </a:r>
            <a:r>
              <a:rPr lang="pt-BR" b="1" dirty="0" smtClean="0">
                <a:solidFill>
                  <a:srgbClr val="C6190C"/>
                </a:solidFill>
              </a:rPr>
              <a:t>17/06/2010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DOTADA DE PERSONALIDADE JURIDICA DE DIREITO PRIVADO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TEM POR FINALIDADE E </a:t>
            </a:r>
            <a:r>
              <a:rPr lang="pt-BR" b="1" dirty="0" smtClean="0">
                <a:solidFill>
                  <a:srgbClr val="C6190C"/>
                </a:solidFill>
              </a:rPr>
              <a:t>PRINCIPIO, </a:t>
            </a:r>
            <a:r>
              <a:rPr lang="pt-BR" b="1" dirty="0">
                <a:solidFill>
                  <a:srgbClr val="C6190C"/>
                </a:solidFill>
              </a:rPr>
              <a:t>O PLANEJAMENTO, A ORGANIZAÇÃO E A EXECUÇÃO DE AÇÕES DE ASSISTÊNCIA HOSPITALAR E A PRESTAÇÃO DE SERVIÇOS CORRELATOS, NO ÂMBITO DO SISTEMA ÚNICO DE SAÚDE – SUS.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GESTORA  DO HOSPITAL REGIONAL DE NOVA ANDRADINA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“DR. FRANCISCO DANTAS MANIÇOBA”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209" y="997527"/>
            <a:ext cx="6754091" cy="481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REUNIÃO MENSAL 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CONSELHO CURADOR FUNSAU NA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RELATÓRIO FINANCEIRO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RESTOS A RECEBER E A PAGAR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MÊS JULHO / 2018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pt-BR" sz="2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5237017"/>
            <a:ext cx="2498581" cy="11949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70164"/>
            <a:ext cx="2257123" cy="7635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891"/>
            <a:ext cx="26746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111" y="158044"/>
            <a:ext cx="10713155" cy="46284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REPASSES CONTRATO DE  PRESTAÇÃO DE SERVIÇOS N. 180/2017 - MENSAL</a:t>
            </a:r>
            <a:endParaRPr lang="pt-BR" sz="24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8877"/>
              </p:ext>
            </p:extLst>
          </p:nvPr>
        </p:nvGraphicFramePr>
        <p:xfrm>
          <a:off x="0" y="643467"/>
          <a:ext cx="12192000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622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951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RECEBIMENTOS – RECEITAS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746091"/>
              </p:ext>
            </p:extLst>
          </p:nvPr>
        </p:nvGraphicFramePr>
        <p:xfrm>
          <a:off x="745067" y="549479"/>
          <a:ext cx="10713155" cy="10130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16089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SALDO ANTERIOR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34.000-6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12.962,59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48.238-2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21.907,29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SICOOB CC 400.871-5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9.521,40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44.391,28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65408"/>
              </p:ext>
            </p:extLst>
          </p:nvPr>
        </p:nvGraphicFramePr>
        <p:xfrm>
          <a:off x="745068" y="2020714"/>
          <a:ext cx="10724443" cy="194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CONTRATUALIZADAS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TETO FEDERAL MAC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220.000,00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 TETO FFDERAL RUE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146.537,50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ESTADO DE SAÚDE MS SES/MS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440.000,00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 SAÚDE MS SES/MS -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SAÚDE MS SES/MS - BATAYPORÃ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30.835,88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FMS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NOVA ANDRADINA 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MUNICIPIOS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MICRORREGIÃO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1.748.373,38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03729"/>
              </p:ext>
            </p:extLst>
          </p:nvPr>
        </p:nvGraphicFramePr>
        <p:xfrm>
          <a:off x="745067" y="4580467"/>
          <a:ext cx="10747022" cy="140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2150"/>
                <a:gridCol w="2522029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DIVERSAS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FINANCEIRAS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481,29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RECEITAS CIRURGIAS ELETIVAS FMS/NA</a:t>
                      </a:r>
                      <a:endParaRPr lang="pt-BR" sz="1400" dirty="0" smtClean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15.569,66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DEVOLUÇÃO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SALDO SUPR FUNDOS</a:t>
                      </a:r>
                      <a:endParaRPr lang="pt-BR" sz="1400" dirty="0" smtClean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102,27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AJUDA CUSTO EDITAL COMPRA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DOAÇÕES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VOLUNTÁRIAS PF / PJ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150,00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16.308,22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84141"/>
              </p:ext>
            </p:extLst>
          </p:nvPr>
        </p:nvGraphicFramePr>
        <p:xfrm>
          <a:off x="745066" y="6441566"/>
          <a:ext cx="10747279" cy="2527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89033"/>
                <a:gridCol w="2858246"/>
              </a:tblGrid>
              <a:tr h="24954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RECEITA GERAL NO MÊS (SALDO + RECEITAS)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1.809.072,88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RECEITAS POR FONTES DE RECEBIMENTOS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R$ 1.764.681,60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49009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8001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PAGAMENTOS REALIZADOS – DESPESAS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866675"/>
              </p:ext>
            </p:extLst>
          </p:nvPr>
        </p:nvGraphicFramePr>
        <p:xfrm>
          <a:off x="756497" y="538049"/>
          <a:ext cx="10713155" cy="8142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3077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1 - FOLHA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PAGAMENTO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Salários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, Férias, Rescisões 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418.038,96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Encargos Trabalhistas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100.810,13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518.849,09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00612"/>
              </p:ext>
            </p:extLst>
          </p:nvPr>
        </p:nvGraphicFramePr>
        <p:xfrm>
          <a:off x="767928" y="1506364"/>
          <a:ext cx="10724443" cy="7288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2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-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/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Profissionais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HR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467.882,53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Prestação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Serviços Setor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893.882,53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23287"/>
              </p:ext>
            </p:extLst>
          </p:nvPr>
        </p:nvGraphicFramePr>
        <p:xfrm>
          <a:off x="765810" y="2408767"/>
          <a:ext cx="10726279" cy="46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0670"/>
                <a:gridCol w="2502766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3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OUTROS SERVIÇOS TOMADOS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Manut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/Reparos/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Seg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/Coletas/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Sist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Inform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57.658,43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57.658,43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45545"/>
              </p:ext>
            </p:extLst>
          </p:nvPr>
        </p:nvGraphicFramePr>
        <p:xfrm>
          <a:off x="845820" y="6446520"/>
          <a:ext cx="1066419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01397"/>
                <a:gridCol w="2862793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DESPESA GERAL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1.730.849,99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62977"/>
              </p:ext>
            </p:extLst>
          </p:nvPr>
        </p:nvGraphicFramePr>
        <p:xfrm>
          <a:off x="788669" y="3085676"/>
          <a:ext cx="10721342" cy="5701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49241"/>
                <a:gridCol w="2531403"/>
                <a:gridCol w="2840698"/>
              </a:tblGrid>
              <a:tr h="29760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 – INSUMOS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APOIO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Uso Geral Hospital (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Ortop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, Bens Uso/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Cons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48.208,65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48.208,65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57761"/>
              </p:ext>
            </p:extLst>
          </p:nvPr>
        </p:nvGraphicFramePr>
        <p:xfrm>
          <a:off x="800100" y="3897206"/>
          <a:ext cx="10709911" cy="5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7641"/>
                <a:gridCol w="2496199"/>
                <a:gridCol w="2846071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INSUMOS DE APLICAÇÃO DIRETA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Limpeza, Nutrição,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Gases, Gráficos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85.090,18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85.090,18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69470"/>
              </p:ext>
            </p:extLst>
          </p:nvPr>
        </p:nvGraphicFramePr>
        <p:xfrm>
          <a:off x="800100" y="4651026"/>
          <a:ext cx="10709911" cy="8353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323"/>
                <a:gridCol w="2502947"/>
                <a:gridCol w="2834641"/>
              </a:tblGrid>
              <a:tr h="26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 – FARMÁCIA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HOSPITALAR E EXAMES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</a:tr>
              <a:tr h="25917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Medicamentos / Correlatos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77.677,82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chemeClr val="bg1"/>
                    </a:solidFill>
                  </a:tcPr>
                </a:tc>
              </a:tr>
              <a:tr h="25503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Exames Laboratoriais / Imagem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38.249,96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115.927,78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98056"/>
              </p:ext>
            </p:extLst>
          </p:nvPr>
        </p:nvGraphicFramePr>
        <p:xfrm>
          <a:off x="834390" y="5680904"/>
          <a:ext cx="10675620" cy="540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26418"/>
                <a:gridCol w="2514562"/>
                <a:gridCol w="2834640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 –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FORNECIMENTOS CONTÍNUOS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Internet/Telefonia/Locações/Correios/Informática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11.233,33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11.233,33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PAGAMENTOS REALIZADOS POR SETOR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R$ 1.730.849,99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016909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0"/>
            <a:ext cx="9879894" cy="50292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APURAÇÃO RESULTADO PRIMÁRIO (ENTRADAS – SAÍDAS)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082127"/>
              </p:ext>
            </p:extLst>
          </p:nvPr>
        </p:nvGraphicFramePr>
        <p:xfrm>
          <a:off x="0" y="1108710"/>
          <a:ext cx="121920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4766310"/>
            <a:ext cx="11578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endParaRPr lang="pt-BR" sz="1600" b="1" dirty="0" smtClean="0">
              <a:latin typeface="Arial Black" panose="020B0A04020102020204" pitchFamily="34" charset="0"/>
            </a:endParaRPr>
          </a:p>
          <a:p>
            <a:r>
              <a:rPr lang="pt-BR" sz="1600" b="1" dirty="0" smtClean="0">
                <a:latin typeface="Arial Black" panose="020B0A04020102020204" pitchFamily="34" charset="0"/>
              </a:rPr>
              <a:t>TOTAL ENTRADAS .................. R$ 1.809.072,88    (-)     TOTAL SAÍDAS ..................... R$ 1.730.849,99</a:t>
            </a:r>
          </a:p>
          <a:p>
            <a:pPr algn="ctr"/>
            <a:endParaRPr lang="pt-BR" sz="2000" b="1" dirty="0"/>
          </a:p>
          <a:p>
            <a:pPr algn="ctr"/>
            <a:r>
              <a:rPr lang="pt-BR" b="1" u="sng" dirty="0" smtClean="0">
                <a:latin typeface="Arial Black" panose="020B0A04020102020204" pitchFamily="34" charset="0"/>
              </a:rPr>
              <a:t>SALDO FINAL RELATÓRIO FINANCEIRO + R$ 78.222,89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669</Words>
  <Application>Microsoft Office PowerPoint</Application>
  <PresentationFormat>Widescreen</PresentationFormat>
  <Paragraphs>205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REUNIÃO MENSAL    CONSELHO CURADOR FUNSAU NA   RELATÓRIO FINANCEIRO   RESTOS A RECEBER E A PAGAR   MÊS JULHO / 2018 </vt:lpstr>
      <vt:lpstr>REPASSES CONTRATO DE  PRESTAÇÃO DE SERVIÇOS N. 180/2017 - MENSAL</vt:lpstr>
      <vt:lpstr>RECEBIMENTOS – RECEITAS </vt:lpstr>
      <vt:lpstr>RECEITAS POR FONTES DE RECEBIMENTOS (%) R$ 1.764.681,60</vt:lpstr>
      <vt:lpstr>PAGAMENTOS REALIZADOS – DESPESAS </vt:lpstr>
      <vt:lpstr>PAGAMENTOS REALIZADOS POR SETOR (%) R$ 1.730.849,99</vt:lpstr>
      <vt:lpstr>APURAÇÃO RESULTADO PRIMÁRIO (ENTRADAS – SAÍDAS)</vt:lpstr>
      <vt:lpstr>FECHAMENTO MENSAL: CONTAS A RECEBER E A PAGAR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REGIONAL</dc:creator>
  <cp:lastModifiedBy>REGIONAL</cp:lastModifiedBy>
  <cp:revision>110</cp:revision>
  <cp:lastPrinted>2018-08-13T13:36:57Z</cp:lastPrinted>
  <dcterms:created xsi:type="dcterms:W3CDTF">2018-07-20T18:26:01Z</dcterms:created>
  <dcterms:modified xsi:type="dcterms:W3CDTF">2018-08-13T13:37:24Z</dcterms:modified>
</cp:coreProperties>
</file>