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59" r:id="rId5"/>
    <p:sldId id="260" r:id="rId6"/>
    <p:sldId id="261" r:id="rId7"/>
    <p:sldId id="263" r:id="rId8"/>
    <p:sldId id="295" r:id="rId9"/>
    <p:sldId id="296" r:id="rId10"/>
    <p:sldId id="280" r:id="rId11"/>
    <p:sldId id="281" r:id="rId12"/>
    <p:sldId id="282" r:id="rId13"/>
    <p:sldId id="283" r:id="rId14"/>
    <p:sldId id="284" r:id="rId15"/>
    <p:sldId id="285" r:id="rId16"/>
    <p:sldId id="297" r:id="rId17"/>
    <p:sldId id="286" r:id="rId18"/>
    <p:sldId id="298" r:id="rId19"/>
    <p:sldId id="299" r:id="rId20"/>
    <p:sldId id="287" r:id="rId21"/>
    <p:sldId id="300" r:id="rId22"/>
    <p:sldId id="288" r:id="rId23"/>
    <p:sldId id="289" r:id="rId24"/>
    <p:sldId id="290" r:id="rId25"/>
    <p:sldId id="301" r:id="rId26"/>
    <p:sldId id="291" r:id="rId27"/>
    <p:sldId id="27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E115B9-B4D1-4AB7-AA51-A98AAA579397}" type="datetimeFigureOut">
              <a:rPr lang="pt-BR" smtClean="0"/>
              <a:pPr/>
              <a:t>14/6/2018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RELATÓRIO DA COMISSÃO DE POLÍTICA NACIONAL DE HUMANIZAÇÃO</a:t>
            </a:r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CPNH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9612" y="3140968"/>
            <a:ext cx="6400800" cy="1473200"/>
          </a:xfrm>
        </p:spPr>
        <p:txBody>
          <a:bodyPr/>
          <a:lstStyle/>
          <a:p>
            <a:r>
              <a:rPr lang="pt-BR" sz="2400" dirty="0" smtClean="0"/>
              <a:t>HOSPITAL REGIONAL DE NOVA ANDRADINA</a:t>
            </a:r>
          </a:p>
          <a:p>
            <a:endParaRPr lang="pt-BR" dirty="0"/>
          </a:p>
        </p:txBody>
      </p:sp>
      <p:pic>
        <p:nvPicPr>
          <p:cNvPr id="5" name="Imagem 4" descr="Índi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 FUNSAU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9" y="4005064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291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>COMISSÃO DE EDUCAÇÃO PERMANENTE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6654" y="1857364"/>
            <a:ext cx="7895873" cy="426911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b="1" dirty="0" smtClean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>
              <a:buNone/>
            </a:pPr>
            <a:r>
              <a:rPr lang="pt-BR" dirty="0" smtClean="0"/>
              <a:t>		A seguir, os trabalhos realizados no mês de </a:t>
            </a:r>
            <a:r>
              <a:rPr lang="pt-BR" dirty="0" smtClean="0"/>
              <a:t>Maio </a:t>
            </a:r>
            <a:r>
              <a:rPr lang="pt-BR" dirty="0" smtClean="0"/>
              <a:t>de 2018: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FARMÁCIA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85720" y="1071546"/>
            <a:ext cx="8643997" cy="5572164"/>
          </a:xfrm>
        </p:spPr>
        <p:txBody>
          <a:bodyPr>
            <a:normAutofit fontScale="92500" lnSpcReduction="20000"/>
          </a:bodyPr>
          <a:lstStyle/>
          <a:p>
            <a:pPr lvl="0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 Treinamento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sobre higiene no ambiente de trabalho: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_ Retirada de adornos antes de iniciar a jornada de trabalho,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Higienizar as mãos de forma adequada,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sentar sobre mesas, bancadas ou leitos de pacientes,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Manter as unhas curtas, limpas e sem esmalte escuro,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Manter os cabelos curtos ou presos corretamente,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Manter a barba feita,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Usar somente sapatos fechados,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Usar uniforme limpo.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  Reunião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mensal do setor para realização de ajustes e delegação de funções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Não mandar frascos de medicamentos para as clínicas, exceto quando se tratar de RN, considerando a responsabilidade de buscar,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medicações líquidas deverão portar identificação de quem as preparou e de quem as abriu,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214282" y="1428736"/>
            <a:ext cx="8715436" cy="51435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_ </a:t>
            </a:r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Controle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do ponto, sendo obrigatório ser batido nos horários de descanso e intervalo,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Relatar diariamente em um caderno as ocorrências do plantão, anotando as mercadorias que chegaram e as que estão em falta,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Controle de temperatura verificado e corrigido diariamente,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Uso diário dos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EPI’S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Mandar os frascos de remédio em gota somente quando for quantidade mínima de 10 (dez) gotas, acima desta quantidade deverá ser colocado no frasco com identificação,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Não entregar os antibióticos sem o ímpar, verificando se o mesmo está preenchido corretamente,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__ Obrigatoriedade de manter setor organizado, dever de todos</a:t>
            </a:r>
            <a:r>
              <a:rPr lang="pt-BR" dirty="0" smtClean="0"/>
              <a:t>!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285720" y="1214422"/>
            <a:ext cx="8643998" cy="52864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Treinamento aos colaboradores sobre as restrições a eles estabelecidas dentro do ambiente de trabalho;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entregar medicamentos ou materiais diretamente à pacientes 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acompanhantes,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entregar materiais ou medicamentos a estagiários,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_Proibido entregar materiais ou medicamentos a colaboradores para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uso próprio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_Proibido sair das dependências da Unidade portando qualquer tipo de medicamento, material ou outros itens pertencentes à Instituição,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_Proibido adentrar áreas críticas sem autorização do responsável pelo local e estando devidamente paramentado,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utilizar o telefone, computador e outros equipamentos, máquinas e utensílios da Unidade para fins particulares,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permitir que pessoas estranhas tenham acesso à farmácia,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ausentar-se do trabalho para atender solicitações de terceiros que não sejam pertinentes às suas funções.</a:t>
            </a:r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714348" y="1428736"/>
            <a:ext cx="7752996" cy="4000528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_ </a:t>
            </a:r>
            <a:r>
              <a:rPr lang="pt-BR" dirty="0" smtClean="0"/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Proibido utilizar o telefone, computador e outros equipamentos, máquinas e utensílios da Unidade para fins particulares,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permitir que pessoas estranhas tenham acesso à farmácia,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_ Proibido ausentar-se do trabalho para atender solicitações de terceiros que não sejam pertinentes às suas funções.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ENFERMAGEM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Treinamento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referente ao protocolo para punção em jugular externa,</a:t>
            </a:r>
          </a:p>
          <a:p>
            <a:pPr lvl="0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Treinamento referente ao protocolo de auxílio na </a:t>
            </a:r>
            <a:r>
              <a:rPr lang="pt-BR" sz="2600" dirty="0" err="1" smtClean="0">
                <a:latin typeface="Times New Roman" pitchFamily="18" charset="0"/>
                <a:cs typeface="Times New Roman" pitchFamily="18" charset="0"/>
              </a:rPr>
              <a:t>ressuscitação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 cardiopulmonar,</a:t>
            </a:r>
          </a:p>
          <a:p>
            <a:pPr lvl="0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Treinamento de protocolo de teste de laringoscópio,</a:t>
            </a:r>
          </a:p>
          <a:p>
            <a:pPr lvl="0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 Treinamento de protocolo de calcar luvas</a:t>
            </a:r>
          </a:p>
          <a:p>
            <a:pPr lvl="0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Higienização das mãos em relação ao protocolo de prevenção de flebite,  protocolo operacional padrão de coleta de </a:t>
            </a:r>
            <a:r>
              <a:rPr lang="pt-BR" sz="2600" dirty="0" err="1" smtClean="0">
                <a:latin typeface="Times New Roman" pitchFamily="18" charset="0"/>
                <a:cs typeface="Times New Roman" pitchFamily="18" charset="0"/>
              </a:rPr>
              <a:t>swab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, protocolo operacional de coleta de sangue para analise laboratorial,</a:t>
            </a:r>
          </a:p>
          <a:p>
            <a:pPr lvl="0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Protocolo operacional padrão em transfusão maciça em urgência e emergência</a:t>
            </a:r>
          </a:p>
          <a:p>
            <a:pPr lvl="0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Protocolo operacional padrão em transfusão sanguínea.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1538" y="2071678"/>
            <a:ext cx="7408333" cy="3450696"/>
          </a:xfrm>
        </p:spPr>
        <p:txBody>
          <a:bodyPr/>
          <a:lstStyle/>
          <a:p>
            <a:pPr lvl="0"/>
            <a:r>
              <a:rPr lang="pt-BR" dirty="0" smtClean="0"/>
              <a:t>Treinamento sobre laudos e prontuários</a:t>
            </a:r>
          </a:p>
          <a:p>
            <a:pPr lvl="0"/>
            <a:r>
              <a:rPr lang="pt-BR" dirty="0" smtClean="0"/>
              <a:t>Higienização das mãos,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SETOR DE RX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>TREINAMENTO SETOR DE HIGIENIZAÇÃO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571472" y="1571612"/>
            <a:ext cx="7895872" cy="1000132"/>
          </a:xfrm>
        </p:spPr>
        <p:txBody>
          <a:bodyPr>
            <a:normAutofit/>
          </a:bodyPr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Higienização </a:t>
            </a:r>
            <a:r>
              <a:rPr lang="pt-BR" dirty="0" smtClean="0"/>
              <a:t>das mãos,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85787" y="1857364"/>
            <a:ext cx="7929618" cy="4268799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Organização de Setor,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Instruções sobre quantidade ideal de peso nas máquinas para não danificá-las,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Orientações para que haja comunicação ao responsável pelo setor sobre equipamentos quebrados,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Orientações sobre o uso desnecessário de equipamentos que não sejam para uso exclusivo de trabalho,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Orientações sobre o cancelamento de justificativa de ponto,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Orientações sobre atribuições do chefe de setor para com a equipe,</a:t>
            </a: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05262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TREINAMENTO NO SETOR DE LAVANDERIA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071678"/>
            <a:ext cx="7408333" cy="4054485"/>
          </a:xfrm>
        </p:spPr>
        <p:txBody>
          <a:bodyPr/>
          <a:lstStyle/>
          <a:p>
            <a:pPr lvl="0"/>
            <a:r>
              <a:rPr lang="pt-BR" dirty="0" smtClean="0"/>
              <a:t>Treinamento sobre mobilizações (passiva, ativa, </a:t>
            </a:r>
            <a:r>
              <a:rPr lang="pt-BR" dirty="0" err="1" smtClean="0"/>
              <a:t>ativa-assistida</a:t>
            </a:r>
            <a:r>
              <a:rPr lang="pt-BR" dirty="0" smtClean="0"/>
              <a:t> e ativo-resistido)</a:t>
            </a:r>
          </a:p>
          <a:p>
            <a:pPr lvl="0"/>
            <a:r>
              <a:rPr lang="pt-BR" dirty="0" smtClean="0"/>
              <a:t>Posicionamento de pacientes no leito</a:t>
            </a:r>
          </a:p>
          <a:p>
            <a:pPr lvl="0"/>
            <a:r>
              <a:rPr lang="pt-BR" dirty="0" smtClean="0"/>
              <a:t>Avaliação de amplitude de movimento passivo, movimento ativo e força muscular periférica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SETOR DE FISIOTERAPIA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 A Política Nacional de Humanização se pauta em três princípios: inseparabilidade entre a atenção e a gestão dos processos de produção de saúde, transversalidade e autonomia e protagonismo dos sujeitos. Além disso, está em constante atualização, em busca de coerência com os princípios do SUS, sendo uma política institucional construída coletivamente, envolvendo não só o governo federal, mas as instâncias estaduais e municipais. Para se efetivar a humanização é fundamental que os sujeitos participantes dos processos em saúde se reconheçam como protagonistas e </a:t>
            </a:r>
            <a:r>
              <a:rPr lang="pt-BR" dirty="0" err="1" smtClean="0"/>
              <a:t>corresponsáveis</a:t>
            </a:r>
            <a:r>
              <a:rPr lang="pt-BR" dirty="0" smtClean="0"/>
              <a:t> de suas práticas, buscando garantir a universalidade do acesso, a integralidade do cuidado e a equidade das ofertas em saúde.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020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LABORATÓRIO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857224" y="1857364"/>
            <a:ext cx="7143800" cy="3429024"/>
          </a:xfrm>
        </p:spPr>
        <p:txBody>
          <a:bodyPr/>
          <a:lstStyle/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Treinamento sobre preparo de lâmina em tubo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Ogawa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coloração de lâmina, leitura de lâmina, preenchimento de impressos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Modo de Montagem,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Capacidade,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Destino Final,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TREINAMENTO SETOR RECEPÇÃO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85786" y="2143116"/>
            <a:ext cx="7610121" cy="3447288"/>
          </a:xfrm>
        </p:spPr>
        <p:txBody>
          <a:bodyPr/>
          <a:lstStyle/>
          <a:p>
            <a:pPr lvl="0"/>
            <a:r>
              <a:rPr lang="pt-BR" dirty="0" smtClean="0"/>
              <a:t>Treinamento sobre higienização das mãos</a:t>
            </a:r>
          </a:p>
          <a:p>
            <a:pPr lvl="0"/>
            <a:r>
              <a:rPr lang="pt-BR" dirty="0" smtClean="0"/>
              <a:t>Integração de novos Colaboradores</a:t>
            </a:r>
          </a:p>
          <a:p>
            <a:pPr lvl="0"/>
            <a:r>
              <a:rPr lang="pt-BR" dirty="0" smtClean="0"/>
              <a:t>Qualidade de atendimento aos pacientes</a:t>
            </a:r>
          </a:p>
          <a:p>
            <a:pPr lvl="0"/>
            <a:r>
              <a:rPr lang="pt-BR" dirty="0" smtClean="0"/>
              <a:t>Orientações sobre horário/troca de acompanhantes.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TREINAMENTO SETOR DE NUTRIÇÃO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500034" y="1928802"/>
            <a:ext cx="7967310" cy="4197678"/>
          </a:xfrm>
        </p:spPr>
        <p:txBody>
          <a:bodyPr/>
          <a:lstStyle/>
          <a:p>
            <a:pPr lvl="0"/>
            <a:r>
              <a:rPr lang="pt-BR" dirty="0" smtClean="0"/>
              <a:t>Treinamento sobre higienização das mãos</a:t>
            </a:r>
          </a:p>
          <a:p>
            <a:pPr lvl="0"/>
            <a:r>
              <a:rPr lang="pt-BR" dirty="0" smtClean="0"/>
              <a:t>Integração de novos Colaboradores</a:t>
            </a:r>
          </a:p>
          <a:p>
            <a:pPr lvl="0"/>
            <a:r>
              <a:rPr lang="pt-BR" dirty="0" smtClean="0"/>
              <a:t>Qualidade de atendimento aos pacientes</a:t>
            </a:r>
          </a:p>
          <a:p>
            <a:pPr lvl="0"/>
            <a:r>
              <a:rPr lang="pt-BR" dirty="0" smtClean="0"/>
              <a:t>Orientações sobre horário/troca de acompanhantes</a:t>
            </a:r>
            <a:r>
              <a:rPr lang="pt-BR" dirty="0" smtClean="0"/>
              <a:t>.</a:t>
            </a:r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6654" y="857232"/>
            <a:ext cx="8110187" cy="5269248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pt-BR" dirty="0" smtClean="0"/>
              <a:t>Seminário Interdisciplinar do Grupo Condutor Regional das Redes em Dourados:</a:t>
            </a:r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_Boas práticas para a Assistência ao Parto e o papel Multiprofissional;</a:t>
            </a:r>
          </a:p>
          <a:p>
            <a:pPr>
              <a:buNone/>
            </a:pPr>
            <a:r>
              <a:rPr lang="pt-BR" dirty="0" smtClean="0"/>
              <a:t>_ Classificação de Robson como Instrumento de Vigilância das indicações de Cesariana;</a:t>
            </a:r>
          </a:p>
          <a:p>
            <a:pPr>
              <a:buNone/>
            </a:pPr>
            <a:r>
              <a:rPr lang="pt-BR" dirty="0" smtClean="0"/>
              <a:t>_ Protocolo de Referência e Contra Referência do HU – UFGD;</a:t>
            </a:r>
          </a:p>
          <a:p>
            <a:pPr>
              <a:buNone/>
            </a:pPr>
            <a:r>
              <a:rPr lang="pt-BR" dirty="0" smtClean="0"/>
              <a:t>_ Ampliação do Acesso do DIU pós - parto e pós - aborto;</a:t>
            </a:r>
          </a:p>
          <a:p>
            <a:pPr>
              <a:buNone/>
            </a:pPr>
            <a:r>
              <a:rPr lang="pt-BR" dirty="0" smtClean="0"/>
              <a:t>_ Pré Natal de Alto Risco- Referência e Contra – Referência do CAM em Dourados/MS.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Grupo de Gestantes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146" name="Picture 2" descr="2c5a705c-9096-4d73-950f-327955602e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1434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dc276a1-a116-4794-bc04-12aa2fdf44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39385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0f7a285-631f-4ef3-b065-0c2b9087f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357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a77adbc-2a86-49be-9b03-f60cf770a4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357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0c90609-afa2-4507-9780-99fddc8dc4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57229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142976" y="500042"/>
            <a:ext cx="756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DESENHO DE UMA CRIANÇA INTERNADA PARA OS DOUTORES DA ALEGRIA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226254"/>
          </a:xfrm>
        </p:spPr>
        <p:txBody>
          <a:bodyPr>
            <a:normAutofit/>
          </a:bodyPr>
          <a:lstStyle/>
          <a:p>
            <a:r>
              <a:rPr lang="pt-BR" dirty="0" smtClean="0"/>
              <a:t> </a:t>
            </a:r>
          </a:p>
          <a:p>
            <a:pPr algn="ctr">
              <a:buNone/>
            </a:pPr>
            <a:r>
              <a:rPr lang="pt-BR" b="1" u="sng" dirty="0" smtClean="0"/>
              <a:t>Considerações Finais 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A comissão de humanização tem um papel importante nas ações internas do ambiente hospitalar. Nosso papel tem relação direta com a mudança cultural, agindo na capacitação dos profissionais, oferecendo um bom atendimento, e melhorando o nosso sistema de Saúde.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894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642918"/>
            <a:ext cx="8358245" cy="56436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3.19 - CPNH – COMISSÃO DE POLITICA NACIONAL DE HUMANIZAÇÃO MÊS DE </a:t>
            </a:r>
            <a:r>
              <a:rPr lang="pt-BR" b="1" dirty="0" smtClean="0"/>
              <a:t>MAIO </a:t>
            </a:r>
            <a:r>
              <a:rPr lang="pt-BR" b="1" dirty="0" smtClean="0"/>
              <a:t>DE </a:t>
            </a:r>
            <a:r>
              <a:rPr lang="pt-BR" b="1" dirty="0" smtClean="0"/>
              <a:t>2018.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O Questionário de Avaliação da Satisfação do Usuário tem como objetivo registrar a opinião dos usuários e pontuar as questões referentes à atuação dos diversos profissionais que o assistem, assim como a qualidade do atendimento e das instalações físicas. Diante disto, criou-se uma comissão onde os integrantes têm por obrigatoriedade realizar uma análise usando critérios relevantes para validação dos mesmos.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os aniversariantes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CAIXA DE BOMBOM AOS COLABORADORES </a:t>
            </a:r>
            <a:endParaRPr lang="pt-BR" dirty="0"/>
          </a:p>
        </p:txBody>
      </p:sp>
      <p:pic>
        <p:nvPicPr>
          <p:cNvPr id="4" name="Picture 2" descr="60e37e84-29d8-4cd8-9020-1714f1351d9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6433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4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385765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42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3071810"/>
            <a:ext cx="7408333" cy="345069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Bolo dos aniversariantes</a:t>
            </a:r>
          </a:p>
          <a:p>
            <a:pPr marL="0" indent="0">
              <a:buNone/>
            </a:pPr>
            <a:r>
              <a:rPr lang="pt-BR" dirty="0" smtClean="0"/>
              <a:t> servido no refeitório </a:t>
            </a:r>
            <a:endParaRPr lang="pt-BR" dirty="0"/>
          </a:p>
        </p:txBody>
      </p:sp>
      <p:pic>
        <p:nvPicPr>
          <p:cNvPr id="2050" name="Picture 2" descr="IMG_3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20c84bdd-17f4-4daa-b44a-73663e27c0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8986f6c-e8c2-4862-b0ce-e5cbf8d787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64343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6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SEMANA DA ENFERMAGEM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0" name="Picture 2" descr="571a51a2-2208-45fb-934c-edf67adcdd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7223f38c-4dfc-446d-8213-3b6d0ccf7b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42148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47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pPr marL="0" indent="0"/>
            <a:r>
              <a:rPr lang="pt-BR" dirty="0" smtClean="0"/>
              <a:t>Brinde da Ginástica Laboral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Picture 2" descr="ginas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50059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73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DOUTORES DA ALEGRIA</a:t>
            </a:r>
            <a:endParaRPr lang="pt-BR" dirty="0"/>
          </a:p>
        </p:txBody>
      </p:sp>
      <p:pic>
        <p:nvPicPr>
          <p:cNvPr id="4" name="Picture 3" descr="67bc2c23-2e1e-4745-abc2-259f8ae56e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143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5acd95b0-e36e-46b9-a8b0-01dcfdb155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COMEMORAÇÃO DO DIA DAS MÃES</a:t>
            </a:r>
            <a:endParaRPr lang="pt-BR" dirty="0"/>
          </a:p>
        </p:txBody>
      </p:sp>
      <p:pic>
        <p:nvPicPr>
          <p:cNvPr id="5122" name="Picture 2" descr="e2e2fe05-0f56-4348-99a8-6d976a8559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64360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4c9a3f79-ae2f-4f86-bc2c-571900e9a5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92895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918</TotalTime>
  <Words>851</Words>
  <Application>Microsoft Office PowerPoint</Application>
  <PresentationFormat>Apresentação na tela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Forma de Onda</vt:lpstr>
      <vt:lpstr>RELATÓRIO DA COMISSÃO DE POLÍTICA NACIONAL DE HUMANIZAÇÃO  CPNH </vt:lpstr>
      <vt:lpstr>INTRODUÇÃO </vt:lpstr>
      <vt:lpstr>Slide 3</vt:lpstr>
      <vt:lpstr>CAIXA DE BOMBOM AOS COLABORADORES </vt:lpstr>
      <vt:lpstr>Slide 5</vt:lpstr>
      <vt:lpstr> SEMANA DA ENFERMAGEM </vt:lpstr>
      <vt:lpstr>Brinde da Ginástica Laboral</vt:lpstr>
      <vt:lpstr>DOUTORES DA ALEGRIA</vt:lpstr>
      <vt:lpstr>COMEMORAÇÃO DO DIA DAS MÃES</vt:lpstr>
      <vt:lpstr> COMISSÃO DE EDUCAÇÃO PERMANENTE </vt:lpstr>
      <vt:lpstr>TREINAMENTO SETOR FARMÁCIA </vt:lpstr>
      <vt:lpstr>Slide 12</vt:lpstr>
      <vt:lpstr>Slide 13</vt:lpstr>
      <vt:lpstr>Slide 14</vt:lpstr>
      <vt:lpstr>TREINAMENTO SETOR ENFERMAGEM </vt:lpstr>
      <vt:lpstr>SETOR DE RX </vt:lpstr>
      <vt:lpstr> TREINAMENTO SETOR DE HIGIENIZAÇÃO </vt:lpstr>
      <vt:lpstr>TREINAMENTO NO SETOR DE LAVANDERIA </vt:lpstr>
      <vt:lpstr>SETOR DE FISIOTERAPIA </vt:lpstr>
      <vt:lpstr>TREINAMENTO SETOR LABORATÓRIO </vt:lpstr>
      <vt:lpstr>TREINAMENTO SETOR RECEPÇÃO </vt:lpstr>
      <vt:lpstr>TREINAMENTO SETOR DE NUTRIÇÃO </vt:lpstr>
      <vt:lpstr>Slide 23</vt:lpstr>
      <vt:lpstr>Grupo de Gestantes </vt:lpstr>
      <vt:lpstr>Slide 25</vt:lpstr>
      <vt:lpstr>Slide 26</vt:lpstr>
      <vt:lpstr>CONSIDERAÇÕES FINAIS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ACONTECIMENTOS 2015</dc:title>
  <dc:creator>computer-w7</dc:creator>
  <cp:lastModifiedBy>Administrador</cp:lastModifiedBy>
  <cp:revision>121</cp:revision>
  <dcterms:created xsi:type="dcterms:W3CDTF">2016-03-11T18:07:24Z</dcterms:created>
  <dcterms:modified xsi:type="dcterms:W3CDTF">2018-06-14T13:29:37Z</dcterms:modified>
</cp:coreProperties>
</file>