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4" r:id="rId3"/>
    <p:sldId id="258" r:id="rId4"/>
    <p:sldId id="262" r:id="rId5"/>
    <p:sldId id="259" r:id="rId6"/>
    <p:sldId id="263" r:id="rId7"/>
    <p:sldId id="260" r:id="rId8"/>
    <p:sldId id="261" r:id="rId9"/>
  </p:sldIdLst>
  <p:sldSz cx="12192000" cy="6858000"/>
  <p:notesSz cx="6858000" cy="9947275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113A9D2-9D6B-4929-AA2D-F23B5EE8CBE7}" styleName="Estilo com Tema 2 - Ênfas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>
      <p:cViewPr varScale="1">
        <p:scale>
          <a:sx n="84" d="100"/>
          <a:sy n="84" d="100"/>
        </p:scale>
        <p:origin x="696" y="54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200" b="1" i="0" u="sng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u="sng" dirty="0"/>
              <a:t>RECEITAS </a:t>
            </a:r>
            <a:r>
              <a:rPr lang="en-US" u="sng" dirty="0" smtClean="0"/>
              <a:t>3º</a:t>
            </a:r>
            <a:r>
              <a:rPr lang="en-US" u="sng" baseline="0" dirty="0" smtClean="0"/>
              <a:t> QUADRIMESTRE</a:t>
            </a:r>
            <a:r>
              <a:rPr lang="en-US" u="sng" dirty="0" smtClean="0"/>
              <a:t>/2017 </a:t>
            </a:r>
            <a:r>
              <a:rPr lang="en-US" u="sng" baseline="0" dirty="0" smtClean="0"/>
              <a:t> R$ 7.253.128,83</a:t>
            </a:r>
            <a:r>
              <a:rPr lang="en-US" u="sng" dirty="0" smtClean="0"/>
              <a:t> </a:t>
            </a:r>
            <a:endParaRPr lang="en-US" u="sng" dirty="0"/>
          </a:p>
          <a:p>
            <a:pPr algn="l">
              <a:defRPr u="sng"/>
            </a:pPr>
            <a:r>
              <a:rPr lang="en-US" u="sng" dirty="0"/>
              <a:t> POR FONTE</a:t>
            </a:r>
          </a:p>
        </c:rich>
      </c:tx>
      <c:layout>
        <c:manualLayout>
          <c:xMode val="edge"/>
          <c:yMode val="edge"/>
          <c:x val="0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200" b="1" i="0" u="sng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29029847440944878"/>
          <c:y val="0.13714225571825844"/>
          <c:w val="0.40460277230971131"/>
          <c:h val="0.84973172624018478"/>
        </c:manualLayout>
      </c:layout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RECEITAS - POR FONTE</c:v>
                </c:pt>
              </c:strCache>
            </c:strRef>
          </c:tx>
          <c:spPr>
            <a:ln>
              <a:solidFill>
                <a:schemeClr val="tx1">
                  <a:lumMod val="95000"/>
                  <a:lumOff val="5000"/>
                </a:schemeClr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rgbClr val="7030A0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rgbClr val="00B0F0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rgbClr val="00B050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2.1063480681399682E-2"/>
                  <c:y val="4.4775698249502165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5670237016766175"/>
                  <c:y val="8.262918385355742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552815330148737E-2"/>
                  <c:y val="-0.1223680970264115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1981173000465055"/>
                  <c:y val="0.1424446941246485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8754690872824921E-2"/>
                  <c:y val="2.022874597262410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8.1595481439466228E-3"/>
                  <c:y val="-3.2497973486014488E-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Plan1!$A$2:$A$7</c:f>
              <c:strCache>
                <c:ptCount val="6"/>
                <c:pt idx="0">
                  <c:v>SALDO ANTERIOR</c:v>
                </c:pt>
                <c:pt idx="1">
                  <c:v>FEDERAL - MAC RUE</c:v>
                </c:pt>
                <c:pt idx="2">
                  <c:v>SES - HR E UTI</c:v>
                </c:pt>
                <c:pt idx="3">
                  <c:v>NOVA ANDRADINA</c:v>
                </c:pt>
                <c:pt idx="4">
                  <c:v>MUNICIPIOS MICRORREGIÃO</c:v>
                </c:pt>
                <c:pt idx="5">
                  <c:v>DIVERSAS</c:v>
                </c:pt>
              </c:strCache>
            </c:strRef>
          </c:cat>
          <c:val>
            <c:numRef>
              <c:f>Plan1!$B$2:$B$7</c:f>
              <c:numCache>
                <c:formatCode>_("R$"* #,##0.00_);_("R$"* \(#,##0.00\);_("R$"* "-"??_);_(@_)</c:formatCode>
                <c:ptCount val="6"/>
                <c:pt idx="0">
                  <c:v>705200.47</c:v>
                </c:pt>
                <c:pt idx="1">
                  <c:v>1466150</c:v>
                </c:pt>
                <c:pt idx="2">
                  <c:v>3096343.52</c:v>
                </c:pt>
                <c:pt idx="3">
                  <c:v>1700000</c:v>
                </c:pt>
                <c:pt idx="4">
                  <c:v>240000</c:v>
                </c:pt>
                <c:pt idx="5">
                  <c:v>45434.84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Plan1!$A$2:$A$7</c:f>
              <c:strCache>
                <c:ptCount val="6"/>
                <c:pt idx="0">
                  <c:v>SALDO ANTERIOR</c:v>
                </c:pt>
                <c:pt idx="1">
                  <c:v>FEDERAL - MAC RUE</c:v>
                </c:pt>
                <c:pt idx="2">
                  <c:v>SES - HR E UTI</c:v>
                </c:pt>
                <c:pt idx="3">
                  <c:v>NOVA ANDRADINA</c:v>
                </c:pt>
                <c:pt idx="4">
                  <c:v>MUNICIPIOS MICRORREGIÃO</c:v>
                </c:pt>
                <c:pt idx="5">
                  <c:v>DIVERSAS</c:v>
                </c:pt>
              </c:strCache>
            </c:strRef>
          </c:cat>
          <c:val>
            <c:numRef>
              <c:f>Plan1!$C$2:$C$7</c:f>
              <c:numCache>
                <c:formatCode>0.000%</c:formatCode>
                <c:ptCount val="6"/>
                <c:pt idx="0">
                  <c:v>9.7227070761956941E-2</c:v>
                </c:pt>
                <c:pt idx="1">
                  <c:v>0.20214034995983932</c:v>
                </c:pt>
                <c:pt idx="2">
                  <c:v>0.42689763170799766</c:v>
                </c:pt>
                <c:pt idx="3">
                  <c:v>0.23438160824726453</c:v>
                </c:pt>
                <c:pt idx="4">
                  <c:v>3.3089168223143228E-2</c:v>
                </c:pt>
                <c:pt idx="5">
                  <c:v>6.2641710997983196E-3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  <a:scene3d>
      <a:camera prst="orthographicFront"/>
      <a:lightRig rig="threePt" dir="t"/>
    </a:scene3d>
    <a:sp3d>
      <a:bevelB w="152400" h="50800" prst="softRound"/>
    </a:sp3d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 smtClean="0"/>
              <a:t>PAGAMENTOS</a:t>
            </a:r>
            <a:r>
              <a:rPr lang="en-US" b="1" baseline="0" dirty="0" smtClean="0"/>
              <a:t> REALIZADOS 1º QUADRIMESTRE / 2018 R$ 7.126.682,74</a:t>
            </a:r>
          </a:p>
          <a:p>
            <a:pPr algn="l">
              <a:defRPr b="1"/>
            </a:pPr>
            <a:r>
              <a:rPr lang="en-US" b="1" baseline="0" dirty="0" smtClean="0"/>
              <a:t>POR DESTINO</a:t>
            </a:r>
            <a:endParaRPr lang="en-US" b="1" dirty="0"/>
          </a:p>
        </c:rich>
      </c:tx>
      <c:layout>
        <c:manualLayout>
          <c:xMode val="edge"/>
          <c:yMode val="edge"/>
          <c:x val="1.9916696626530694E-4"/>
          <c:y val="2.7303128500082071E-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4864738976552641"/>
                  <c:y val="0.1054694610189713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7846593649704889"/>
                  <c:y val="-0.2937271892658183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7636667009393704E-2"/>
                  <c:y val="7.693021825230747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PAGAMENTO DE PESSOAL</c:v>
                </c:pt>
                <c:pt idx="1">
                  <c:v>SERVIÇOS MÉDICOS HR / UTI</c:v>
                </c:pt>
                <c:pt idx="2">
                  <c:v>DEMAIS CUSTEIOS</c:v>
                </c:pt>
              </c:strCache>
            </c:strRef>
          </c:cat>
          <c:val>
            <c:numRef>
              <c:f>Plan1!$B$2:$B$4</c:f>
              <c:numCache>
                <c:formatCode>_("R$"* #,##0.00_);_("R$"* \(#,##0.00\);_("R$"* "-"??_);_(@_)</c:formatCode>
                <c:ptCount val="3"/>
                <c:pt idx="0">
                  <c:v>2112643.44</c:v>
                </c:pt>
                <c:pt idx="1">
                  <c:v>3733253.13</c:v>
                </c:pt>
                <c:pt idx="2">
                  <c:v>1280786.17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Colunas1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Plan1!$A$2:$A$4</c:f>
              <c:strCache>
                <c:ptCount val="3"/>
                <c:pt idx="0">
                  <c:v>PAGAMENTO DE PESSOAL</c:v>
                </c:pt>
                <c:pt idx="1">
                  <c:v>SERVIÇOS MÉDICOS HR / UTI</c:v>
                </c:pt>
                <c:pt idx="2">
                  <c:v>DEMAIS CUSTEIOS</c:v>
                </c:pt>
              </c:strCache>
            </c:strRef>
          </c:cat>
          <c:val>
            <c:numRef>
              <c:f>Plan1!$C$2:$C$4</c:f>
              <c:numCache>
                <c:formatCode>0.00%</c:formatCode>
                <c:ptCount val="3"/>
                <c:pt idx="0">
                  <c:v>0.2964413482506168</c:v>
                </c:pt>
                <c:pt idx="1">
                  <c:v>0.52384163378654902</c:v>
                </c:pt>
                <c:pt idx="2">
                  <c:v>0.17971701796283412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sng" strike="noStrike" kern="1200" cap="none" spc="50" baseline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+mn-lt"/>
                <a:ea typeface="+mn-ea"/>
                <a:cs typeface="+mn-cs"/>
              </a:defRPr>
            </a:pPr>
            <a:r>
              <a:rPr lang="en-US" b="1" u="sng" cap="none" spc="50" baseline="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RESTOS A </a:t>
            </a:r>
            <a:r>
              <a:rPr lang="en-US" b="1" u="sng" cap="none" spc="50" baseline="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RECEBER E PAGAR 1º QUADRIMESTRE/2018</a:t>
            </a:r>
            <a:endParaRPr lang="en-US" b="1" u="sng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sng" strike="noStrike" kern="1200" cap="none" spc="50" baseline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0.1161007217847769"/>
          <c:y val="8.9845204713344229E-2"/>
          <c:w val="0.87244094488188972"/>
          <c:h val="0.603758147242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glow rad="393700">
                <a:schemeClr val="accent1">
                  <a:alpha val="0"/>
                </a:schemeClr>
              </a:glow>
              <a:outerShdw blurRad="57150" dir="5400000" sx="1000" sy="1000" algn="ctr" rotWithShape="0">
                <a:srgbClr val="000000">
                  <a:alpha val="63000"/>
                </a:srgbClr>
              </a:outerShdw>
              <a:softEdge rad="0"/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6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8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1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Pt>
            <c:idx val="2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glow rad="393700">
                  <a:schemeClr val="accent1">
                    <a:alpha val="0"/>
                  </a:schemeClr>
                </a:glow>
                <a:outerShdw blurRad="57150" dir="5400000" sx="1000" sy="1000" algn="ctr" rotWithShape="0">
                  <a:srgbClr val="000000">
                    <a:alpha val="63000"/>
                  </a:srgbClr>
                </a:outerShdw>
                <a:softEdge rad="0"/>
              </a:effectLst>
            </c:spPr>
          </c:dPt>
          <c:dLbls>
            <c:dLbl>
              <c:idx val="0"/>
              <c:layout>
                <c:manualLayout>
                  <c:x val="7.3247839568255221E-4"/>
                  <c:y val="-1.015466715113939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9726410998911936E-3"/>
                  <c:y val="-2.435366585640143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"/>
                  <c:y val="-5.43876211085993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538213681084921E-3"/>
                  <c:y val="-1.057810167947989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8538213681084921E-3"/>
                  <c:y val="-1.81812380271228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1.8292399887077499E-2"/>
                  <c:y val="-6.134913772287087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538213681084921E-3"/>
                  <c:y val="-1.9173851351195965E-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"/>
                  <c:y val="-1.304250366243099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7.638800644811996E-17"/>
                  <c:y val="-1.28856581930104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2.0954868110065056E-3"/>
                  <c:y val="-4.05408189789073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9.2691068405424606E-4"/>
                  <c:y val="-5.42525130106223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6242832498919091E-3"/>
                  <c:y val="-8.005169178335790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1.0457260599545217E-3"/>
                  <c:y val="-0.1009747484673467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6.2905774647516212E-3"/>
                  <c:y val="-5.31374220993705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5.2204785769430417E-3"/>
                  <c:y val="-0.122605288684042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2.0833003970793999E-3"/>
                  <c:y val="-0.1567536596653838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2.2191117597377442E-3"/>
                  <c:y val="-1.043853788891009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-1.5277601289623992E-16"/>
                  <c:y val="-0.2641360426022789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8.3300076459183678E-3"/>
                  <c:y val="-9.0430149688273995E-2"/>
                </c:manualLayout>
              </c:layout>
              <c:tx>
                <c:rich>
                  <a:bodyPr/>
                  <a:lstStyle/>
                  <a:p>
                    <a:fld id="{F99A9EEF-1445-4EF5-B5B4-158C8E3FC0C0}" type="VALUE">
                      <a:rPr lang="en-US" i="0"/>
                      <a:pPr/>
                      <a:t>[VALOR]</a:t>
                    </a:fld>
                    <a:endParaRPr lang="pt-BR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9"/>
              <c:layout>
                <c:manualLayout>
                  <c:x val="-9.2691068405424606E-4"/>
                  <c:y val="-3.613365467979962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3593578713109321E-3"/>
                  <c:y val="-5.38377024034306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>
                <c:manualLayout>
                  <c:x val="-5.2251873729478572E-2"/>
                  <c:y val="2.293648289519588E-2"/>
                </c:manualLayout>
              </c:layout>
              <c:spPr>
                <a:solidFill>
                  <a:schemeClr val="accent4">
                    <a:lumMod val="20000"/>
                    <a:lumOff val="80000"/>
                  </a:schemeClr>
                </a:solidFill>
                <a:ln>
                  <a:solidFill>
                    <a:schemeClr val="tx1">
                      <a:lumMod val="75000"/>
                      <a:lumOff val="25000"/>
                    </a:schemeClr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Plan1!$A$2:$A$26</c:f>
              <c:strCache>
                <c:ptCount val="22"/>
                <c:pt idx="0">
                  <c:v>Saldo em Banco</c:v>
                </c:pt>
                <c:pt idx="1">
                  <c:v>A Rec MAC / RUE</c:v>
                </c:pt>
                <c:pt idx="2">
                  <c:v>A Rec SES</c:v>
                </c:pt>
                <c:pt idx="3">
                  <c:v>A Rec SES UTI</c:v>
                </c:pt>
                <c:pt idx="4">
                  <c:v>A Rec SES Batayporã</c:v>
                </c:pt>
                <c:pt idx="5">
                  <c:v>A Rec Muncípios Cob Jud</c:v>
                </c:pt>
                <c:pt idx="6">
                  <c:v>INSS Patronal/Serv Judic</c:v>
                </c:pt>
                <c:pt idx="7">
                  <c:v>Folha Pgto / Férias</c:v>
                </c:pt>
                <c:pt idx="8">
                  <c:v>FGTS </c:v>
                </c:pt>
                <c:pt idx="9">
                  <c:v>FGTS Parcelamento</c:v>
                </c:pt>
                <c:pt idx="10">
                  <c:v>Acordo Trabalhista</c:v>
                </c:pt>
                <c:pt idx="11">
                  <c:v>Pis Folha - Judicial</c:v>
                </c:pt>
                <c:pt idx="12">
                  <c:v>INSS Ret Servidores</c:v>
                </c:pt>
                <c:pt idx="13">
                  <c:v>IR Ret Servidores</c:v>
                </c:pt>
                <c:pt idx="14">
                  <c:v>Contr Sindical Servidores</c:v>
                </c:pt>
                <c:pt idx="15">
                  <c:v>Consignado Servidores</c:v>
                </c:pt>
                <c:pt idx="16">
                  <c:v>IR Retido Médicos 14 15 16</c:v>
                </c:pt>
                <c:pt idx="17">
                  <c:v>ISSQN Retido Serviços</c:v>
                </c:pt>
                <c:pt idx="18">
                  <c:v>Serv Médicos / HR</c:v>
                </c:pt>
                <c:pt idx="19">
                  <c:v>Serv Prest UTI</c:v>
                </c:pt>
                <c:pt idx="20">
                  <c:v>Insumos/Serviços Pgar</c:v>
                </c:pt>
                <c:pt idx="21">
                  <c:v>Saldo Final Apurado</c:v>
                </c:pt>
              </c:strCache>
            </c:strRef>
          </c:cat>
          <c:val>
            <c:numRef>
              <c:f>Plan1!$B$2:$B$26</c:f>
              <c:numCache>
                <c:formatCode>_("R$"* #,##0.00_);_("R$"* \(#,##0.00\);_("R$"* "-"??_);_(@_)</c:formatCode>
                <c:ptCount val="22"/>
                <c:pt idx="0">
                  <c:v>126446.09</c:v>
                </c:pt>
                <c:pt idx="1">
                  <c:v>366537.5</c:v>
                </c:pt>
                <c:pt idx="2">
                  <c:v>505000</c:v>
                </c:pt>
                <c:pt idx="3">
                  <c:v>426000</c:v>
                </c:pt>
                <c:pt idx="4">
                  <c:v>30835.88</c:v>
                </c:pt>
                <c:pt idx="5">
                  <c:v>824403.57</c:v>
                </c:pt>
                <c:pt idx="6">
                  <c:v>3399101.38</c:v>
                </c:pt>
                <c:pt idx="7">
                  <c:v>377242.68</c:v>
                </c:pt>
                <c:pt idx="8">
                  <c:v>36691.129999999997</c:v>
                </c:pt>
                <c:pt idx="9">
                  <c:v>475247.47</c:v>
                </c:pt>
                <c:pt idx="10">
                  <c:v>19335.78</c:v>
                </c:pt>
                <c:pt idx="11">
                  <c:v>57566.22</c:v>
                </c:pt>
                <c:pt idx="12">
                  <c:v>661174.31999999995</c:v>
                </c:pt>
                <c:pt idx="13">
                  <c:v>17500.23</c:v>
                </c:pt>
                <c:pt idx="14">
                  <c:v>2788.26</c:v>
                </c:pt>
                <c:pt idx="15">
                  <c:v>7807.35</c:v>
                </c:pt>
                <c:pt idx="16">
                  <c:v>568617.81999999995</c:v>
                </c:pt>
                <c:pt idx="17">
                  <c:v>12986.96</c:v>
                </c:pt>
                <c:pt idx="18">
                  <c:v>487388.11</c:v>
                </c:pt>
                <c:pt idx="19">
                  <c:v>426000</c:v>
                </c:pt>
                <c:pt idx="20">
                  <c:v>433188.94</c:v>
                </c:pt>
                <c:pt idx="21">
                  <c:v>4703413.6100000003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173931352"/>
        <c:axId val="275057408"/>
      </c:barChart>
      <c:catAx>
        <c:axId val="173931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  <a:ea typeface="+mn-ea"/>
                <a:cs typeface="+mn-cs"/>
              </a:defRPr>
            </a:pPr>
            <a:endParaRPr lang="pt-BR"/>
          </a:p>
        </c:txPr>
        <c:crossAx val="275057408"/>
        <c:crosses val="autoZero"/>
        <c:auto val="1"/>
        <c:lblAlgn val="ctr"/>
        <c:lblOffset val="100"/>
        <c:noMultiLvlLbl val="0"/>
      </c:catAx>
      <c:valAx>
        <c:axId val="275057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R$&quot;* #,##0.00_);_(&quot;R$&quot;* \(#,##0.00\);_(&quot;R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3931352"/>
        <c:crosses val="autoZero"/>
        <c:crossBetween val="between"/>
      </c:valAx>
      <c:spPr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sq" cmpd="sng" algn="ctr"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0000">
                <a:schemeClr val="accent1">
                  <a:lumMod val="45000"/>
                  <a:lumOff val="55000"/>
                </a:schemeClr>
              </a:gs>
              <a:gs pos="47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prstDash val="solid"/>
          <a:miter lim="800000"/>
        </a:ln>
        <a:effectLst/>
      </c:spPr>
    </c:plotArea>
    <c:plotVisOnly val="1"/>
    <c:dispBlanksAs val="gap"/>
    <c:showDLblsOverMax val="0"/>
  </c:chart>
  <c:spPr>
    <a:solidFill>
      <a:schemeClr val="accent4">
        <a:lumMod val="40000"/>
        <a:lumOff val="60000"/>
      </a:schemeClr>
    </a:solidFill>
    <a:ln w="6350"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D8E50C2-1CE0-4F3C-A6E7-CA9983214929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E861E8E-D392-497B-BB21-122DD7C27CF3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8353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1D3E08-CF38-4889-B304-D78E4DAD96A1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dirty="0" smtClean="0"/>
              <a:t>Editar estilos de texto Mestre</a:t>
            </a:r>
          </a:p>
          <a:p>
            <a:pPr lvl="1" rtl="0"/>
            <a:r>
              <a:rPr lang="pt-BR" dirty="0" smtClean="0"/>
              <a:t>Segundo nível</a:t>
            </a:r>
          </a:p>
          <a:p>
            <a:pPr lvl="2" rtl="0"/>
            <a:r>
              <a:rPr lang="pt-BR" dirty="0" smtClean="0"/>
              <a:t>Terceiro nível</a:t>
            </a:r>
          </a:p>
          <a:p>
            <a:pPr lvl="3" rtl="0"/>
            <a:r>
              <a:rPr lang="pt-BR" dirty="0" smtClean="0"/>
              <a:t>Quarto nível</a:t>
            </a:r>
          </a:p>
          <a:p>
            <a:pPr lvl="4" rtl="0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55D449-B875-4B8D-8E66-224D27E54C9A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9979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38853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787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475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4713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75954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43857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5570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9555D449-B875-4B8D-8E66-224D27E54C9A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0857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gradFill flip="none" rotWithShape="1">
          <a:gsLst>
            <a:gs pos="0">
              <a:srgbClr val="D9D9D9"/>
            </a:gs>
            <a:gs pos="100000">
              <a:schemeClr val="bg1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6225" y="1828800"/>
            <a:ext cx="4098175" cy="3177380"/>
          </a:xfrm>
        </p:spPr>
        <p:txBody>
          <a:bodyPr rtlCol="0" anchor="b">
            <a:normAutofit/>
          </a:bodyPr>
          <a:lstStyle>
            <a:lvl1pPr algn="l" rtl="0">
              <a:lnSpc>
                <a:spcPct val="80000"/>
              </a:lnSpc>
              <a:defRPr sz="540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26225" y="5181600"/>
            <a:ext cx="4098175" cy="685800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 dirty="0"/>
          </a:p>
        </p:txBody>
      </p:sp>
      <p:pic>
        <p:nvPicPr>
          <p:cNvPr id="7" name="Imagem 6" descr="Linha EK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88688" y="-1"/>
            <a:ext cx="7000137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95B1F9-604F-4CF7-87B7-0079681CB724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 descr="Retângulo"/>
          <p:cNvSpPr/>
          <p:nvPr/>
        </p:nvSpPr>
        <p:spPr>
          <a:xfrm>
            <a:off x="9982200" y="0"/>
            <a:ext cx="22098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058399" y="457201"/>
            <a:ext cx="2057401" cy="5943600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9067800" cy="5943599"/>
          </a:xfrm>
        </p:spPr>
        <p:txBody>
          <a:bodyPr vert="eaVert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C0EB1E-546A-458E-88BA-3CE205201793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0A4D40-3DE8-4EFA-9164-F4E268E9BEEE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beçalho da Seção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 descr="Retângulo"/>
          <p:cNvSpPr/>
          <p:nvPr/>
        </p:nvSpPr>
        <p:spPr>
          <a:xfrm>
            <a:off x="265112" y="228600"/>
            <a:ext cx="116586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1828800"/>
            <a:ext cx="7772400" cy="3177380"/>
          </a:xfrm>
        </p:spPr>
        <p:txBody>
          <a:bodyPr rtlCol="0" anchor="b">
            <a:normAutofit/>
          </a:bodyPr>
          <a:lstStyle>
            <a:lvl1pPr rtl="0">
              <a:lnSpc>
                <a:spcPct val="80000"/>
              </a:lnSpc>
              <a:defRPr sz="5400"/>
            </a:lvl1pPr>
          </a:lstStyle>
          <a:p>
            <a:pPr rtl="0"/>
            <a:r>
              <a:rPr lang="pt-BR" noProof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5181600"/>
            <a:ext cx="7772400" cy="685800"/>
          </a:xfrm>
        </p:spPr>
        <p:txBody>
          <a:bodyPr rtlCol="0">
            <a:normAutofit/>
          </a:bodyPr>
          <a:lstStyle>
            <a:lvl1pPr marL="0" indent="0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noProof="0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066800" y="1825624"/>
            <a:ext cx="4800600" cy="4575175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24600" y="1825624"/>
            <a:ext cx="4800600" cy="4575175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E0CEA4-2DCC-42ED-AE16-7B8BFF3F3544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66800" y="1828799"/>
            <a:ext cx="4800600" cy="762000"/>
          </a:xfrm>
        </p:spPr>
        <p:txBody>
          <a:bodyPr rtlCol="0" anchor="ctr">
            <a:noAutofit/>
          </a:bodyPr>
          <a:lstStyle>
            <a:lvl1pPr marL="0" indent="0">
              <a:buNone/>
              <a:defRPr sz="24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066800" y="2590799"/>
            <a:ext cx="4800600" cy="381003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324600" y="1828799"/>
            <a:ext cx="4800600" cy="762000"/>
          </a:xfrm>
        </p:spPr>
        <p:txBody>
          <a:bodyPr rtlCol="0" anchor="ctr">
            <a:noAutofit/>
          </a:bodyPr>
          <a:lstStyle>
            <a:lvl1pPr marL="0" indent="0">
              <a:buNone/>
              <a:defRPr sz="2400" b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324600" y="2590799"/>
            <a:ext cx="4800600" cy="381003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591FEB-8904-40BC-AA2B-3E42FBDCE77D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9" name="Espaço Reservado para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CE7CE3-F7B9-486D-A6A1-BA5AED982C04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dirty="0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54462E-1B43-4CA6-916C-67DBFFE46A3A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31375A4-56A4-47D6-9801-1991572033F7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 descr="Retângulo"/>
          <p:cNvSpPr/>
          <p:nvPr/>
        </p:nvSpPr>
        <p:spPr>
          <a:xfrm>
            <a:off x="7008812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9" name="Retângulo 8" descr="Retângulo"/>
          <p:cNvSpPr/>
          <p:nvPr/>
        </p:nvSpPr>
        <p:spPr>
          <a:xfrm>
            <a:off x="7255668" y="228600"/>
            <a:ext cx="46863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32700" y="3200400"/>
            <a:ext cx="3932237" cy="1752600"/>
          </a:xfrm>
        </p:spPr>
        <p:txBody>
          <a:bodyPr rtlCol="0" anchor="b">
            <a:normAutofit/>
          </a:bodyPr>
          <a:lstStyle>
            <a:lvl1pPr rtl="0">
              <a:defRPr sz="3600"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600" y="457201"/>
            <a:ext cx="5943600" cy="5943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632699" y="5029200"/>
            <a:ext cx="3932237" cy="1371600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 descr="Retângulo"/>
          <p:cNvSpPr/>
          <p:nvPr/>
        </p:nvSpPr>
        <p:spPr>
          <a:xfrm>
            <a:off x="7008812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9" name="Retângulo 8" descr="Retângulo"/>
          <p:cNvSpPr/>
          <p:nvPr/>
        </p:nvSpPr>
        <p:spPr>
          <a:xfrm>
            <a:off x="7255668" y="228600"/>
            <a:ext cx="4686300" cy="6400800"/>
          </a:xfrm>
          <a:prstGeom prst="rect">
            <a:avLst/>
          </a:prstGeom>
          <a:noFill/>
          <a:ln w="15875">
            <a:gradFill flip="none" rotWithShape="1">
              <a:gsLst>
                <a:gs pos="0">
                  <a:schemeClr val="bg1">
                    <a:lumMod val="7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  <a:tileRect/>
            </a:gra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35240" y="3200400"/>
            <a:ext cx="3932237" cy="1752600"/>
          </a:xfrm>
        </p:spPr>
        <p:txBody>
          <a:bodyPr rtlCol="0" anchor="b">
            <a:normAutofit/>
          </a:bodyPr>
          <a:lstStyle>
            <a:lvl1pPr rtl="0">
              <a:defRPr sz="3600"/>
            </a:lvl1pPr>
          </a:lstStyle>
          <a:p>
            <a:pPr rtl="0"/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."/>
          <p:cNvSpPr>
            <a:spLocks noGrp="1"/>
          </p:cNvSpPr>
          <p:nvPr>
            <p:ph type="pic" idx="1"/>
          </p:nvPr>
        </p:nvSpPr>
        <p:spPr>
          <a:xfrm>
            <a:off x="1" y="0"/>
            <a:ext cx="7008810" cy="6857999"/>
          </a:xfrm>
        </p:spPr>
        <p:txBody>
          <a:bodyPr tIns="4572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BR" smtClean="0"/>
              <a:t>Clique no ícone para adicionar uma imagem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635240" y="5029200"/>
            <a:ext cx="3932237" cy="1374648"/>
          </a:xfrm>
        </p:spPr>
        <p:txBody>
          <a:bodyPr rtlCol="0"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9D9D9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rra vermelha" descr="Barra vermelha"/>
          <p:cNvSpPr/>
          <p:nvPr/>
        </p:nvSpPr>
        <p:spPr>
          <a:xfrm>
            <a:off x="1" y="1"/>
            <a:ext cx="12188824" cy="1524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dirty="0"/>
          </a:p>
        </p:txBody>
      </p: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66800" y="99220"/>
            <a:ext cx="10058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24000" y="1828799"/>
            <a:ext cx="9144000" cy="457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Editar estilos de texto Mestre</a:t>
            </a:r>
          </a:p>
          <a:p>
            <a:pPr lvl="1" rtl="0"/>
            <a:r>
              <a:rPr lang="pt-BR" dirty="0" smtClean="0"/>
              <a:t>Segundo nível</a:t>
            </a:r>
          </a:p>
          <a:p>
            <a:pPr lvl="2" rtl="0"/>
            <a:r>
              <a:rPr lang="pt-BR" dirty="0" smtClean="0"/>
              <a:t>Terceiro nível</a:t>
            </a:r>
          </a:p>
          <a:p>
            <a:pPr lvl="3" rtl="0"/>
            <a:r>
              <a:rPr lang="pt-BR" dirty="0" smtClean="0"/>
              <a:t>Quarto nível</a:t>
            </a:r>
          </a:p>
          <a:p>
            <a:pPr lvl="4" rtl="0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066800" y="6481760"/>
            <a:ext cx="78486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9067800" y="6465885"/>
            <a:ext cx="10668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5135DF4C-E7D3-48B1-9E56-BE0A5A02CA2F}" type="datetime1">
              <a:rPr lang="pt-BR" smtClean="0"/>
              <a:t>15/05/2018</a:t>
            </a:fld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287000" y="6481760"/>
            <a:ext cx="838200" cy="23971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E31375A4-56A4-47D6-9801-1991572033F7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868680" indent="-182563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051560" indent="-18288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3444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1732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0020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83080" indent="-182880" algn="l" defTabSz="914400" rtl="0" eaLnBrk="1" latinLnBrk="0" hangingPunct="1">
        <a:lnSpc>
          <a:spcPct val="90000"/>
        </a:lnSpc>
        <a:spcBef>
          <a:spcPts val="400"/>
        </a:spcBef>
        <a:buSzPct val="100000"/>
        <a:buFont typeface="Arial" pitchFamily="34" charset="0"/>
        <a:buChar char="▪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simbolos prestação de conta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36" y="908721"/>
            <a:ext cx="11989698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47328" y="116632"/>
            <a:ext cx="1209734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 smtClean="0"/>
              <a:t>REUNIÃO  CONSELHO  CURADOR  FUNSAU NA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43514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0"/>
            <a:ext cx="5159896" cy="908720"/>
          </a:xfrm>
        </p:spPr>
        <p:txBody>
          <a:bodyPr rtlCol="0">
            <a:normAutofit/>
          </a:bodyPr>
          <a:lstStyle/>
          <a:p>
            <a:pPr rtl="0"/>
            <a:r>
              <a:rPr lang="pt-BR" sz="2800" dirty="0" smtClean="0"/>
              <a:t>   FUNDAÇÃO SERVIÇOS DE SAÚDE DE NOVA ANDRADINA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780928"/>
            <a:ext cx="5063208" cy="1728192"/>
          </a:xfrm>
          <a:scene3d>
            <a:camera prst="perspectiveRelaxedModerately"/>
            <a:lightRig rig="threePt" dir="t"/>
          </a:scene3d>
          <a:sp3d>
            <a:bevelT prst="relaxedInset"/>
          </a:sp3d>
        </p:spPr>
        <p:txBody>
          <a:bodyPr rtlCol="0">
            <a:noAutofit/>
          </a:bodyPr>
          <a:lstStyle/>
          <a:p>
            <a:pPr algn="ctr" rtl="0"/>
            <a:r>
              <a:rPr lang="pt-BR" dirty="0" smtClean="0">
                <a:solidFill>
                  <a:srgbClr val="C00000"/>
                </a:solidFill>
              </a:rPr>
              <a:t>Relatório financeiro</a:t>
            </a:r>
            <a:endParaRPr lang="pt-BR" dirty="0">
              <a:solidFill>
                <a:srgbClr val="C00000"/>
              </a:solidFill>
            </a:endParaRPr>
          </a:p>
          <a:p>
            <a:pPr algn="ctr" rtl="0"/>
            <a:r>
              <a:rPr lang="pt-BR" dirty="0" smtClean="0">
                <a:solidFill>
                  <a:srgbClr val="C00000"/>
                </a:solidFill>
              </a:rPr>
              <a:t>RESTOS A RECEBER E A pagar</a:t>
            </a:r>
          </a:p>
          <a:p>
            <a:pPr algn="ctr" rtl="0"/>
            <a:r>
              <a:rPr lang="pt-BR" dirty="0">
                <a:solidFill>
                  <a:srgbClr val="C00000"/>
                </a:solidFill>
              </a:rPr>
              <a:t> </a:t>
            </a:r>
            <a:r>
              <a:rPr lang="pt-BR" dirty="0" smtClean="0">
                <a:solidFill>
                  <a:srgbClr val="C00000"/>
                </a:solidFill>
              </a:rPr>
              <a:t> 1ºQUADRIMESTRE / 2018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464" y="1628800"/>
            <a:ext cx="1847850" cy="381000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5157192"/>
            <a:ext cx="4968552" cy="1656184"/>
          </a:xfrm>
          <a:prstGeom prst="rect">
            <a:avLst/>
          </a:prstGeom>
          <a:solidFill>
            <a:srgbClr val="00B0F0"/>
          </a:solidFill>
          <a:scene3d>
            <a:camera prst="perspectiveRelaxedModerately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277675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tângulo 65"/>
          <p:cNvSpPr/>
          <p:nvPr/>
        </p:nvSpPr>
        <p:spPr>
          <a:xfrm>
            <a:off x="0" y="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616383"/>
              </p:ext>
            </p:extLst>
          </p:nvPr>
        </p:nvGraphicFramePr>
        <p:xfrm>
          <a:off x="839416" y="2348880"/>
          <a:ext cx="10585176" cy="20421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80"/>
              </a:tblGrid>
              <a:tr h="1944216">
                <a:tc>
                  <a:txBody>
                    <a:bodyPr/>
                    <a:lstStyle/>
                    <a:p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RECEITA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S CONTRATO PREST SERVIÇOS </a:t>
                      </a:r>
                    </a:p>
                    <a:p>
                      <a:r>
                        <a:rPr lang="pt-BR" sz="1600" baseline="0" dirty="0" smtClean="0"/>
                        <a:t>Teto Federal – MAC</a:t>
                      </a:r>
                    </a:p>
                    <a:p>
                      <a:r>
                        <a:rPr lang="pt-BR" sz="1600" baseline="0" dirty="0" smtClean="0"/>
                        <a:t>Teto Federal – RUE </a:t>
                      </a:r>
                    </a:p>
                    <a:p>
                      <a:r>
                        <a:rPr lang="pt-BR" sz="1600" baseline="0" dirty="0" smtClean="0"/>
                        <a:t>Secretaria de Estado de Saúde MS (SES MS)</a:t>
                      </a:r>
                    </a:p>
                    <a:p>
                      <a:r>
                        <a:rPr lang="pt-BR" sz="1600" baseline="0" dirty="0" smtClean="0"/>
                        <a:t>Secretaria de Estado de Saúde MS UTI (SES MS)</a:t>
                      </a:r>
                    </a:p>
                    <a:p>
                      <a:r>
                        <a:rPr lang="pt-BR" sz="1600" baseline="0" dirty="0" smtClean="0"/>
                        <a:t>Secretaria de Estado de Saúde MS (SES MS </a:t>
                      </a:r>
                      <a:r>
                        <a:rPr lang="pt-BR" sz="1600" baseline="0" dirty="0" err="1" smtClean="0"/>
                        <a:t>Batayporã</a:t>
                      </a:r>
                      <a:r>
                        <a:rPr lang="pt-BR" sz="1600" baseline="0" dirty="0" smtClean="0"/>
                        <a:t>)</a:t>
                      </a:r>
                    </a:p>
                    <a:p>
                      <a:r>
                        <a:rPr lang="pt-BR" sz="1600" baseline="0" dirty="0" smtClean="0"/>
                        <a:t>Fundo Municipal de Saúde Nova Andradina </a:t>
                      </a:r>
                    </a:p>
                    <a:p>
                      <a:r>
                        <a:rPr lang="pt-BR" sz="1600" baseline="0" dirty="0" smtClean="0"/>
                        <a:t>Municípios Microrregião Nova Andradina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880.000,00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586.150,00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1.695.000,00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</a:t>
                      </a:r>
                      <a:r>
                        <a:rPr lang="pt-BR" sz="1600" baseline="0" dirty="0" smtClean="0"/>
                        <a:t>1.278.000,00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123.343,52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1.700.000,00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</a:t>
                      </a:r>
                      <a:r>
                        <a:rPr lang="pt-BR" sz="1600" baseline="0" dirty="0" smtClean="0"/>
                        <a:t>  </a:t>
                      </a:r>
                      <a:r>
                        <a:rPr lang="pt-BR" sz="1600" dirty="0" smtClean="0"/>
                        <a:t>   </a:t>
                      </a:r>
                      <a:r>
                        <a:rPr lang="pt-BR" sz="1600" baseline="0" dirty="0" smtClean="0"/>
                        <a:t> 240.000,00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</a:t>
                      </a:r>
                      <a:r>
                        <a:rPr lang="pt-BR" sz="1600" baseline="0" dirty="0" smtClean="0"/>
                        <a:t>                 6.502.493,52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488473"/>
              </p:ext>
            </p:extLst>
          </p:nvPr>
        </p:nvGraphicFramePr>
        <p:xfrm>
          <a:off x="839416" y="836712"/>
          <a:ext cx="10585176" cy="1310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5"/>
                <a:gridCol w="2520279"/>
              </a:tblGrid>
              <a:tr h="1296144">
                <a:tc>
                  <a:txBody>
                    <a:bodyPr/>
                    <a:lstStyle/>
                    <a:p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SALDO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 FINANCEIRO MÊS ANTERIOR</a:t>
                      </a:r>
                    </a:p>
                    <a:p>
                      <a:r>
                        <a:rPr lang="pt-BR" sz="1600" baseline="0" dirty="0" smtClean="0"/>
                        <a:t>BB Conta Corrente 34.000-6</a:t>
                      </a:r>
                    </a:p>
                    <a:p>
                      <a:r>
                        <a:rPr lang="pt-BR" sz="1600" baseline="0" dirty="0" smtClean="0"/>
                        <a:t>BB Conta Corrente 48.238-2</a:t>
                      </a:r>
                    </a:p>
                    <a:p>
                      <a:r>
                        <a:rPr lang="pt-BR" sz="1600" baseline="0" dirty="0" smtClean="0"/>
                        <a:t>BB Conta Corrente 48.752-X</a:t>
                      </a:r>
                    </a:p>
                    <a:p>
                      <a:r>
                        <a:rPr lang="pt-BR" sz="1600" baseline="0" dirty="0" smtClean="0"/>
                        <a:t>SICOOB Conta Corrente 400.871-5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 617.815,84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   </a:t>
                      </a:r>
                      <a:r>
                        <a:rPr lang="pt-BR" sz="1600" baseline="0" dirty="0" smtClean="0"/>
                        <a:t>31.332,16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aseline="0" dirty="0" smtClean="0"/>
                        <a:t>R$                           56.052,47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aseline="0" dirty="0" smtClean="0"/>
                        <a:t>R$                                     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705.200,47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970463"/>
              </p:ext>
            </p:extLst>
          </p:nvPr>
        </p:nvGraphicFramePr>
        <p:xfrm>
          <a:off x="839416" y="4581128"/>
          <a:ext cx="10585175" cy="158417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1"/>
                <a:gridCol w="2736304"/>
                <a:gridCol w="2520280"/>
              </a:tblGrid>
              <a:tr h="1584176">
                <a:tc>
                  <a:txBody>
                    <a:bodyPr/>
                    <a:lstStyle/>
                    <a:p>
                      <a:pPr algn="l"/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RECEITAS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 EVENTUAIS / OUTRAS</a:t>
                      </a:r>
                      <a:endParaRPr lang="pt-BR" sz="1600" b="0" u="sng" cap="none" spc="0" dirty="0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aseline="0" dirty="0" smtClean="0"/>
                        <a:t>Repasse Projeto Cirurgias Eletivas </a:t>
                      </a:r>
                      <a:endParaRPr lang="pt-BR" sz="1600" dirty="0" smtClean="0"/>
                    </a:p>
                    <a:p>
                      <a:pPr algn="l"/>
                      <a:r>
                        <a:rPr lang="pt-BR" sz="1600" dirty="0" smtClean="0"/>
                        <a:t>Aplicação Financeira</a:t>
                      </a:r>
                      <a:r>
                        <a:rPr lang="pt-BR" sz="1600" baseline="0" dirty="0" smtClean="0"/>
                        <a:t> CC </a:t>
                      </a:r>
                    </a:p>
                    <a:p>
                      <a:pPr algn="l"/>
                      <a:r>
                        <a:rPr lang="pt-BR" sz="1600" baseline="0" dirty="0" smtClean="0"/>
                        <a:t>Devolução Saldo Suprimentos de Fundos</a:t>
                      </a:r>
                    </a:p>
                    <a:p>
                      <a:pPr algn="l"/>
                      <a:r>
                        <a:rPr lang="pt-BR" sz="1600" dirty="0" smtClean="0"/>
                        <a:t>Ajuda</a:t>
                      </a:r>
                      <a:r>
                        <a:rPr lang="pt-BR" sz="1600" baseline="0" dirty="0" smtClean="0"/>
                        <a:t> de Custo Edital de Compras</a:t>
                      </a:r>
                    </a:p>
                    <a:p>
                      <a:pPr algn="l"/>
                      <a:r>
                        <a:rPr lang="pt-BR" sz="1600" baseline="0" dirty="0" smtClean="0"/>
                        <a:t>Repasse Doações PF/PJ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</a:t>
                      </a:r>
                      <a:r>
                        <a:rPr lang="pt-BR" sz="1600" baseline="0" dirty="0" smtClean="0"/>
                        <a:t>    33.694,05</a:t>
                      </a:r>
                      <a:endParaRPr lang="pt-BR" sz="1600" dirty="0" smtClean="0"/>
                    </a:p>
                    <a:p>
                      <a:r>
                        <a:rPr lang="pt-BR" sz="1600" dirty="0" smtClean="0"/>
                        <a:t>R$</a:t>
                      </a:r>
                      <a:r>
                        <a:rPr lang="pt-BR" sz="1600" baseline="0" dirty="0" smtClean="0"/>
                        <a:t>                             2.427,28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</a:t>
                      </a:r>
                      <a:r>
                        <a:rPr lang="pt-BR" sz="1600" baseline="0" dirty="0" smtClean="0"/>
                        <a:t>                 211,71</a:t>
                      </a:r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    </a:t>
                      </a:r>
                      <a:r>
                        <a:rPr lang="pt-BR" sz="1600" baseline="0" dirty="0" smtClean="0"/>
                        <a:t>    160,00</a:t>
                      </a:r>
                      <a:r>
                        <a:rPr lang="pt-BR" sz="1600" dirty="0" smtClean="0"/>
                        <a:t>               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 </a:t>
                      </a:r>
                      <a:r>
                        <a:rPr lang="pt-BR" sz="1600" baseline="0" dirty="0" smtClean="0"/>
                        <a:t>    8.941,80</a:t>
                      </a:r>
                      <a:endParaRPr lang="pt-B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r>
                        <a:rPr lang="pt-BR" sz="1600" b="1" dirty="0" smtClean="0"/>
                        <a:t>R$                      45.434,84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496518"/>
              </p:ext>
            </p:extLst>
          </p:nvPr>
        </p:nvGraphicFramePr>
        <p:xfrm>
          <a:off x="839416" y="6478096"/>
          <a:ext cx="10585176" cy="335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64896"/>
                <a:gridCol w="2520280"/>
              </a:tblGrid>
              <a:tr h="290656">
                <a:tc>
                  <a:txBody>
                    <a:bodyPr/>
                    <a:lstStyle/>
                    <a:p>
                      <a:r>
                        <a:rPr lang="pt-BR" sz="1600" b="0" cap="none" spc="0" baseline="0" dirty="0" smtClean="0">
                          <a:ln w="0"/>
                          <a:solidFill>
                            <a:srgbClr val="0070C0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TOTAL GERAL SALDO ANTERIOR + RECEITAS ...............................................................................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R$                 7.253.128,83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Título 21"/>
          <p:cNvSpPr txBox="1">
            <a:spLocks/>
          </p:cNvSpPr>
          <p:nvPr/>
        </p:nvSpPr>
        <p:spPr>
          <a:xfrm>
            <a:off x="26285" y="476672"/>
            <a:ext cx="12097344" cy="288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6350" cap="flat" cmpd="sng" algn="ctr">
            <a:noFill/>
            <a:prstDash val="solid"/>
            <a:miter lim="800000"/>
          </a:ln>
          <a:scene3d>
            <a:camera prst="perspectiveRelaxedModerately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u="sng" dirty="0" smtClean="0">
                <a:solidFill>
                  <a:srgbClr val="0070C0"/>
                </a:solidFill>
              </a:rPr>
              <a:t>INGRESSOS DE RECEITAS – 1º QUADRIMESTRE / 2018</a:t>
            </a:r>
            <a:endParaRPr lang="pt-BR" sz="24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9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tângulo 65"/>
          <p:cNvSpPr/>
          <p:nvPr/>
        </p:nvSpPr>
        <p:spPr>
          <a:xfrm>
            <a:off x="0" y="-1456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3644240173"/>
              </p:ext>
            </p:extLst>
          </p:nvPr>
        </p:nvGraphicFramePr>
        <p:xfrm>
          <a:off x="119336" y="548680"/>
          <a:ext cx="11903968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6345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 idx="4294967295"/>
          </p:nvPr>
        </p:nvSpPr>
        <p:spPr>
          <a:xfrm>
            <a:off x="47328" y="476672"/>
            <a:ext cx="12097344" cy="241784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perspectiveRelaxedModerately"/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pt-BR" sz="2400" u="sng" dirty="0" smtClean="0">
                <a:solidFill>
                  <a:srgbClr val="0070C0"/>
                </a:solidFill>
              </a:rPr>
              <a:t>PAGAMENTOS REALIZADOS – 1º QUADRIMESTRE / 2018</a:t>
            </a:r>
            <a:endParaRPr lang="pt-BR" sz="2400" u="sng" dirty="0">
              <a:solidFill>
                <a:srgbClr val="0070C0"/>
              </a:solidFill>
            </a:endParaRPr>
          </a:p>
        </p:txBody>
      </p:sp>
      <p:sp>
        <p:nvSpPr>
          <p:cNvPr id="66" name="Retângulo 65"/>
          <p:cNvSpPr/>
          <p:nvPr/>
        </p:nvSpPr>
        <p:spPr>
          <a:xfrm>
            <a:off x="0" y="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7706245"/>
              </p:ext>
            </p:extLst>
          </p:nvPr>
        </p:nvGraphicFramePr>
        <p:xfrm>
          <a:off x="839416" y="1700808"/>
          <a:ext cx="10585176" cy="8640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80"/>
              </a:tblGrid>
              <a:tr h="864096">
                <a:tc>
                  <a:txBody>
                    <a:bodyPr/>
                    <a:lstStyle/>
                    <a:p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2.SERVIÇOS TOMADOS MÉDICOS / UTI</a:t>
                      </a:r>
                    </a:p>
                    <a:p>
                      <a:r>
                        <a:rPr lang="pt-BR" sz="1600" baseline="0" dirty="0" smtClean="0"/>
                        <a:t>Prestação Serviços Médicos</a:t>
                      </a:r>
                    </a:p>
                    <a:p>
                      <a:r>
                        <a:rPr lang="pt-BR" sz="1600" baseline="0" dirty="0" smtClean="0"/>
                        <a:t>Prestação Serviços UTI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2.029.253,13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dirty="0" smtClean="0"/>
                        <a:t>R$                     1.704.000,00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baseline="0" dirty="0" smtClean="0"/>
                    </a:p>
                    <a:p>
                      <a:endParaRPr lang="pt-BR" sz="16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3.733.253,13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716110"/>
              </p:ext>
            </p:extLst>
          </p:nvPr>
        </p:nvGraphicFramePr>
        <p:xfrm>
          <a:off x="839416" y="764704"/>
          <a:ext cx="10585176" cy="8640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80"/>
              </a:tblGrid>
              <a:tr h="864096">
                <a:tc>
                  <a:txBody>
                    <a:bodyPr/>
                    <a:lstStyle/>
                    <a:p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1.PAGAMENTO DE PESSOAL (CLT)</a:t>
                      </a:r>
                    </a:p>
                    <a:p>
                      <a:r>
                        <a:rPr lang="pt-BR" sz="1600" baseline="0" dirty="0" smtClean="0"/>
                        <a:t>Vencimentos (Salários, Férias, Rescisões)</a:t>
                      </a:r>
                    </a:p>
                    <a:p>
                      <a:r>
                        <a:rPr lang="pt-BR" sz="1600" baseline="0" dirty="0" smtClean="0"/>
                        <a:t>Encargos Folha Pagamento (</a:t>
                      </a:r>
                      <a:r>
                        <a:rPr lang="pt-BR" sz="1600" baseline="0" dirty="0" err="1" smtClean="0"/>
                        <a:t>Inss</a:t>
                      </a:r>
                      <a:r>
                        <a:rPr lang="pt-BR" sz="1600" baseline="0" dirty="0" smtClean="0"/>
                        <a:t>, </a:t>
                      </a:r>
                      <a:r>
                        <a:rPr lang="pt-BR" sz="1600" baseline="0" dirty="0" err="1" smtClean="0"/>
                        <a:t>Fgts</a:t>
                      </a:r>
                      <a:r>
                        <a:rPr lang="pt-BR" sz="1600" baseline="0" dirty="0" smtClean="0"/>
                        <a:t>, IR, Consignados)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1.651.125,29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461.518,15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2.112.643,44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963430"/>
              </p:ext>
            </p:extLst>
          </p:nvPr>
        </p:nvGraphicFramePr>
        <p:xfrm>
          <a:off x="839416" y="3356992"/>
          <a:ext cx="10568808" cy="64807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0352"/>
                <a:gridCol w="2732073"/>
                <a:gridCol w="2516383"/>
              </a:tblGrid>
              <a:tr h="648072">
                <a:tc>
                  <a:txBody>
                    <a:bodyPr/>
                    <a:lstStyle/>
                    <a:p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4.AQUISIÇÃO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 INSUMOS DE APOIO</a:t>
                      </a:r>
                      <a:endParaRPr lang="pt-BR" sz="1600" b="0" u="sng" cap="none" spc="0" dirty="0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pt-BR" sz="1600" baseline="0" dirty="0" smtClean="0"/>
                        <a:t>Produtos Materiais Uso Geral (</a:t>
                      </a:r>
                      <a:r>
                        <a:rPr lang="pt-BR" sz="1600" baseline="0" dirty="0" err="1" smtClean="0"/>
                        <a:t>Ortop</a:t>
                      </a:r>
                      <a:r>
                        <a:rPr lang="pt-BR" sz="1600" baseline="0" dirty="0" smtClean="0"/>
                        <a:t>, Bens Uso/</a:t>
                      </a:r>
                      <a:r>
                        <a:rPr lang="pt-BR" sz="1600" baseline="0" dirty="0" err="1" smtClean="0"/>
                        <a:t>Cons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err="1" smtClean="0"/>
                        <a:t>Hosp</a:t>
                      </a:r>
                      <a:r>
                        <a:rPr lang="pt-BR" sz="1600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215.220,48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215.220,48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581373"/>
              </p:ext>
            </p:extLst>
          </p:nvPr>
        </p:nvGraphicFramePr>
        <p:xfrm>
          <a:off x="839416" y="6381328"/>
          <a:ext cx="10585176" cy="432048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8064896"/>
                <a:gridCol w="2520280"/>
              </a:tblGrid>
              <a:tr h="432048">
                <a:tc>
                  <a:txBody>
                    <a:bodyPr/>
                    <a:lstStyle/>
                    <a:p>
                      <a:r>
                        <a:rPr lang="pt-BR" sz="1600" b="0" cap="none" spc="0" baseline="0" dirty="0" smtClean="0">
                          <a:ln w="0"/>
                          <a:solidFill>
                            <a:srgbClr val="0070C0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TOTAL GERAL DOS PAGAMENTOS REALIZADOS.............................................................................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R$                 7.126.682,74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26846"/>
              </p:ext>
            </p:extLst>
          </p:nvPr>
        </p:nvGraphicFramePr>
        <p:xfrm>
          <a:off x="839416" y="2636912"/>
          <a:ext cx="10585177" cy="64807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3"/>
                <a:gridCol w="2736303"/>
                <a:gridCol w="2520281"/>
              </a:tblGrid>
              <a:tr h="648072">
                <a:tc>
                  <a:txBody>
                    <a:bodyPr/>
                    <a:lstStyle/>
                    <a:p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3.OUTROS SERVIÇOS TOMADOS</a:t>
                      </a:r>
                    </a:p>
                    <a:p>
                      <a:r>
                        <a:rPr lang="pt-BR" sz="1600" baseline="0" dirty="0" smtClean="0"/>
                        <a:t>Prestação Serviços de Apoio (</a:t>
                      </a:r>
                      <a:r>
                        <a:rPr lang="pt-BR" sz="1600" baseline="0" dirty="0" err="1" smtClean="0"/>
                        <a:t>Manut</a:t>
                      </a:r>
                      <a:r>
                        <a:rPr lang="pt-BR" sz="1600" baseline="0" dirty="0" smtClean="0"/>
                        <a:t>, </a:t>
                      </a:r>
                      <a:r>
                        <a:rPr lang="pt-BR" sz="1600" baseline="0" dirty="0" err="1" smtClean="0"/>
                        <a:t>Inform</a:t>
                      </a:r>
                      <a:r>
                        <a:rPr lang="pt-BR" sz="1600" baseline="0" dirty="0" smtClean="0"/>
                        <a:t>, Esterilização)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307.825,01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307.825,01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632379"/>
              </p:ext>
            </p:extLst>
          </p:nvPr>
        </p:nvGraphicFramePr>
        <p:xfrm>
          <a:off x="839416" y="4077072"/>
          <a:ext cx="10585175" cy="64807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79"/>
              </a:tblGrid>
              <a:tr h="648072">
                <a:tc>
                  <a:txBody>
                    <a:bodyPr/>
                    <a:lstStyle/>
                    <a:p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5.AQUISIÇÃO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 INSUMOS APLICAÇÃO DIRETA</a:t>
                      </a:r>
                      <a:endParaRPr lang="pt-BR" sz="1600" b="0" u="sng" cap="none" spc="0" dirty="0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pt-BR" sz="1600" baseline="0" dirty="0" smtClean="0"/>
                        <a:t>Produtos Materiais </a:t>
                      </a:r>
                      <a:r>
                        <a:rPr lang="pt-BR" sz="1600" baseline="0" dirty="0" err="1" smtClean="0"/>
                        <a:t>Aplic</a:t>
                      </a:r>
                      <a:r>
                        <a:rPr lang="pt-BR" sz="1600" baseline="0" dirty="0" smtClean="0"/>
                        <a:t> Direta (</a:t>
                      </a:r>
                      <a:r>
                        <a:rPr lang="pt-BR" sz="1600" baseline="0" dirty="0" err="1" smtClean="0"/>
                        <a:t>Prod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baseline="0" dirty="0" err="1" smtClean="0"/>
                        <a:t>Limp</a:t>
                      </a:r>
                      <a:r>
                        <a:rPr lang="pt-BR" sz="1600" baseline="0" dirty="0" smtClean="0"/>
                        <a:t>, </a:t>
                      </a:r>
                      <a:r>
                        <a:rPr lang="pt-BR" sz="1600" baseline="0" dirty="0" err="1" smtClean="0"/>
                        <a:t>Nutriç</a:t>
                      </a:r>
                      <a:r>
                        <a:rPr lang="pt-BR" sz="1600" baseline="0" dirty="0" smtClean="0"/>
                        <a:t>, Gases)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284.618,74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284.618,74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178835"/>
              </p:ext>
            </p:extLst>
          </p:nvPr>
        </p:nvGraphicFramePr>
        <p:xfrm>
          <a:off x="839416" y="4797152"/>
          <a:ext cx="10585175" cy="864096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79"/>
              </a:tblGrid>
              <a:tr h="864096">
                <a:tc>
                  <a:txBody>
                    <a:bodyPr/>
                    <a:lstStyle/>
                    <a:p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6.FARMÁCIA HOSPITALAR E EXAMES</a:t>
                      </a:r>
                    </a:p>
                    <a:p>
                      <a:r>
                        <a:rPr lang="pt-BR" sz="1600" baseline="0" dirty="0" smtClean="0"/>
                        <a:t>Medicamentos / Correlatos</a:t>
                      </a:r>
                    </a:p>
                    <a:p>
                      <a:r>
                        <a:rPr lang="pt-BR" sz="1600" baseline="0" dirty="0" smtClean="0"/>
                        <a:t>Exames Laboratoriais / Imagem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  302.458,86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dirty="0" smtClean="0"/>
                        <a:t>R$                        125.677,45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endParaRPr lang="pt-BR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428.136,31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170459"/>
              </p:ext>
            </p:extLst>
          </p:nvPr>
        </p:nvGraphicFramePr>
        <p:xfrm>
          <a:off x="839416" y="5730200"/>
          <a:ext cx="10585176" cy="57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2736304"/>
                <a:gridCol w="2520280"/>
              </a:tblGrid>
              <a:tr h="0">
                <a:tc>
                  <a:txBody>
                    <a:bodyPr/>
                    <a:lstStyle/>
                    <a:p>
                      <a:r>
                        <a:rPr lang="pt-BR" sz="1600" b="0" u="sng" cap="none" spc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7.SERVIÇOS</a:t>
                      </a:r>
                      <a:r>
                        <a:rPr lang="pt-BR" sz="1600" b="0" u="sng" cap="none" spc="0" baseline="0" dirty="0" smtClean="0">
                          <a:ln w="0"/>
                          <a:solidFill>
                            <a:schemeClr val="accent1"/>
                          </a:solidFill>
                          <a:effectLst>
                            <a:outerShdw blurRad="38100" dist="25400" dir="5400000" algn="ctr" rotWithShape="0">
                              <a:srgbClr val="6E747A">
                                <a:alpha val="43000"/>
                              </a:srgbClr>
                            </a:outerShdw>
                          </a:effectLst>
                        </a:rPr>
                        <a:t> PÚBLICOS</a:t>
                      </a:r>
                      <a:endParaRPr lang="pt-BR" sz="1600" b="0" u="sng" cap="none" spc="0" dirty="0" smtClean="0">
                        <a:ln w="0"/>
                        <a:solidFill>
                          <a:schemeClr val="accent1"/>
                        </a:solidFill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pt-BR" sz="1600" baseline="0" dirty="0" smtClean="0"/>
                        <a:t>Telefone/Internet/Luz/Correios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   44.985,63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600" dirty="0" smtClean="0"/>
                    </a:p>
                    <a:p>
                      <a:r>
                        <a:rPr lang="pt-BR" sz="1600" dirty="0" smtClean="0"/>
                        <a:t>R$                      44.985,63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6717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tângulo 65"/>
          <p:cNvSpPr/>
          <p:nvPr/>
        </p:nvSpPr>
        <p:spPr>
          <a:xfrm>
            <a:off x="0" y="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2583294639"/>
              </p:ext>
            </p:extLst>
          </p:nvPr>
        </p:nvGraphicFramePr>
        <p:xfrm>
          <a:off x="263352" y="836712"/>
          <a:ext cx="11593288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6512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tângulo 65"/>
          <p:cNvSpPr/>
          <p:nvPr/>
        </p:nvSpPr>
        <p:spPr>
          <a:xfrm>
            <a:off x="0" y="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sp>
        <p:nvSpPr>
          <p:cNvPr id="6" name="Título 21"/>
          <p:cNvSpPr txBox="1">
            <a:spLocks/>
          </p:cNvSpPr>
          <p:nvPr/>
        </p:nvSpPr>
        <p:spPr>
          <a:xfrm>
            <a:off x="119335" y="908720"/>
            <a:ext cx="11953329" cy="64807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2700" cap="flat" cmpd="sng" algn="ctr">
            <a:noFill/>
            <a:prstDash val="solid"/>
            <a:miter lim="800000"/>
          </a:ln>
          <a:scene3d>
            <a:camera prst="perspectiveRelaxedModerately"/>
            <a:lightRig rig="threePt" dir="t"/>
          </a:scene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u="sng" dirty="0" smtClean="0">
                <a:solidFill>
                  <a:srgbClr val="0070C0"/>
                </a:solidFill>
              </a:rPr>
              <a:t>APURAÇÃO RESULTADO PRIMÁRIO – 1º QUADRIMESTRE/2018</a:t>
            </a:r>
            <a:endParaRPr lang="pt-BR" sz="2400" u="sng" dirty="0">
              <a:solidFill>
                <a:srgbClr val="0070C0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057030"/>
              </p:ext>
            </p:extLst>
          </p:nvPr>
        </p:nvGraphicFramePr>
        <p:xfrm>
          <a:off x="1343472" y="2348880"/>
          <a:ext cx="8600504" cy="335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6584"/>
                <a:gridCol w="3343920"/>
              </a:tblGrid>
              <a:tr h="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SALDO FINANCEIRO MÊS ANTERIOR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 smtClean="0"/>
                        <a:t>R$                               </a:t>
                      </a:r>
                      <a:r>
                        <a:rPr lang="pt-BR" sz="1600" baseline="0" dirty="0" smtClean="0"/>
                        <a:t> </a:t>
                      </a:r>
                      <a:r>
                        <a:rPr lang="pt-BR" sz="1600" dirty="0" smtClean="0"/>
                        <a:t>    705.200,47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428471"/>
              </p:ext>
            </p:extLst>
          </p:nvPr>
        </p:nvGraphicFramePr>
        <p:xfrm>
          <a:off x="1343472" y="3140968"/>
          <a:ext cx="8640960" cy="360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6584"/>
                <a:gridCol w="3384376"/>
              </a:tblGrid>
              <a:tr h="3600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INGRESSOS</a:t>
                      </a:r>
                      <a:r>
                        <a:rPr lang="pt-BR" sz="1600" baseline="0" dirty="0" smtClean="0"/>
                        <a:t> RECEITAS NO MÊS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R$                                  6.547.928,36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390111"/>
              </p:ext>
            </p:extLst>
          </p:nvPr>
        </p:nvGraphicFramePr>
        <p:xfrm>
          <a:off x="1343472" y="4005064"/>
          <a:ext cx="8640960" cy="360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56584"/>
                <a:gridCol w="3384376"/>
              </a:tblGrid>
              <a:tr h="360040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PAGAMENTOS REALIZADOS NO MÊS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R$                                  7.126.682,74</a:t>
                      </a:r>
                      <a:endParaRPr lang="pt-B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948035"/>
              </p:ext>
            </p:extLst>
          </p:nvPr>
        </p:nvGraphicFramePr>
        <p:xfrm>
          <a:off x="1343472" y="5157192"/>
          <a:ext cx="8640960" cy="1310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328592"/>
                <a:gridCol w="3312368"/>
              </a:tblGrid>
              <a:tr h="1022608"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SALDO FINANCEIRO 1º</a:t>
                      </a:r>
                      <a:r>
                        <a:rPr lang="pt-BR" sz="1600" baseline="0" dirty="0" smtClean="0"/>
                        <a:t> QUADRIMESTRE</a:t>
                      </a:r>
                      <a:r>
                        <a:rPr lang="pt-BR" sz="1600" dirty="0" smtClean="0"/>
                        <a:t> 2018</a:t>
                      </a:r>
                    </a:p>
                    <a:p>
                      <a:endParaRPr lang="pt-BR" sz="1600" dirty="0" smtClean="0"/>
                    </a:p>
                    <a:p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BB Conta Corrente 34.000-6</a:t>
                      </a:r>
                    </a:p>
                    <a:p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BB Conta Corrente 48.238-2</a:t>
                      </a:r>
                    </a:p>
                    <a:p>
                      <a:r>
                        <a:rPr lang="pt-BR" sz="1600" baseline="0" dirty="0" smtClean="0">
                          <a:solidFill>
                            <a:srgbClr val="0070C0"/>
                          </a:solidFill>
                        </a:rPr>
                        <a:t>SICOOB Conta Corrente 400.871-5</a:t>
                      </a:r>
                      <a:endParaRPr lang="pt-BR" sz="1600" dirty="0" smtClean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dirty="0" smtClean="0"/>
                        <a:t>R$                                   126.446,09</a:t>
                      </a:r>
                    </a:p>
                    <a:p>
                      <a:r>
                        <a:rPr lang="pt-BR" sz="1600" dirty="0" smtClean="0"/>
                        <a:t>...............................................................</a:t>
                      </a:r>
                    </a:p>
                    <a:p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R$                                      55.886,29</a:t>
                      </a:r>
                    </a:p>
                    <a:p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R$                                      61.527,92</a:t>
                      </a:r>
                    </a:p>
                    <a:p>
                      <a:r>
                        <a:rPr lang="pt-BR" sz="1600" dirty="0" smtClean="0">
                          <a:solidFill>
                            <a:srgbClr val="0070C0"/>
                          </a:solidFill>
                        </a:rPr>
                        <a:t>R$                                        9.031,88</a:t>
                      </a:r>
                      <a:endParaRPr lang="pt-BR" sz="16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0456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>
              <a:tint val="40000"/>
              <a:hueOff val="0"/>
              <a:satOff val="0"/>
              <a:lumOff val="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tângulo 65"/>
          <p:cNvSpPr/>
          <p:nvPr/>
        </p:nvSpPr>
        <p:spPr>
          <a:xfrm>
            <a:off x="0" y="0"/>
            <a:ext cx="12192000" cy="4766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7" name="Imagem 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36" y="116632"/>
            <a:ext cx="1847248" cy="312073"/>
          </a:xfrm>
          <a:prstGeom prst="rect">
            <a:avLst/>
          </a:prstGeom>
        </p:spPr>
      </p:pic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230605996"/>
              </p:ext>
            </p:extLst>
          </p:nvPr>
        </p:nvGraphicFramePr>
        <p:xfrm>
          <a:off x="6446" y="588156"/>
          <a:ext cx="12138225" cy="6237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45932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Médico 16:9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9530127_TF02901024_TF02901024.potx" id="{79E3537E-98CC-4441-9DF6-9EC8F3C0C5D6}" vid="{4D73D07C-392E-48C5-BCE9-497E5C87D5F1}"/>
    </a:ext>
  </a:extLst>
</a:theme>
</file>

<file path=ppt/theme/theme2.xml><?xml version="1.0" encoding="utf-8"?>
<a:theme xmlns:a="http://schemas.openxmlformats.org/drawingml/2006/main" name="Tema do Offic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MedicalHealth">
      <a:dk1>
        <a:sysClr val="windowText" lastClr="000000"/>
      </a:dk1>
      <a:lt1>
        <a:sysClr val="window" lastClr="FFFFFF"/>
      </a:lt1>
      <a:dk2>
        <a:srgbClr val="656367"/>
      </a:dk2>
      <a:lt2>
        <a:srgbClr val="F2F2F2"/>
      </a:lt2>
      <a:accent1>
        <a:srgbClr val="B82D2F"/>
      </a:accent1>
      <a:accent2>
        <a:srgbClr val="333333"/>
      </a:accent2>
      <a:accent3>
        <a:srgbClr val="2B4A63"/>
      </a:accent3>
      <a:accent4>
        <a:srgbClr val="445E45"/>
      </a:accent4>
      <a:accent5>
        <a:srgbClr val="5A3A64"/>
      </a:accent5>
      <a:accent6>
        <a:srgbClr val="DB8526"/>
      </a:accent6>
      <a:hlink>
        <a:srgbClr val="164E6E"/>
      </a:hlink>
      <a:folHlink>
        <a:srgbClr val="667F6D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Apresentação de design médico (widescreen)</Template>
  <TotalTime>11569</TotalTime>
  <Words>476</Words>
  <Application>Microsoft Office PowerPoint</Application>
  <PresentationFormat>Widescreen</PresentationFormat>
  <Paragraphs>169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Franklin Gothic Medium</vt:lpstr>
      <vt:lpstr>Design Médico 16:9</vt:lpstr>
      <vt:lpstr>Apresentação do PowerPoint</vt:lpstr>
      <vt:lpstr>   FUNDAÇÃO SERVIÇOS DE SAÚDE DE NOVA ANDRADINA</vt:lpstr>
      <vt:lpstr>Apresentação do PowerPoint</vt:lpstr>
      <vt:lpstr>Apresentação do PowerPoint</vt:lpstr>
      <vt:lpstr>PAGAMENTOS REALIZADOS – 1º QUADRIMESTRE / 2018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FUNDAÇÃO SERVIÇOS DE SAÚDE DE NOVA ANDRADINA</dc:title>
  <dc:creator>REGIONAL</dc:creator>
  <cp:lastModifiedBy>REGIONAL</cp:lastModifiedBy>
  <cp:revision>151</cp:revision>
  <cp:lastPrinted>2018-05-14T20:49:43Z</cp:lastPrinted>
  <dcterms:created xsi:type="dcterms:W3CDTF">2017-08-25T21:10:37Z</dcterms:created>
  <dcterms:modified xsi:type="dcterms:W3CDTF">2018-05-15T13:47:06Z</dcterms:modified>
</cp:coreProperties>
</file>